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8" r:id="rId3"/>
    <p:sldId id="259" r:id="rId4"/>
    <p:sldId id="293" r:id="rId5"/>
    <p:sldId id="260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296" r:id="rId24"/>
  </p:sldIdLst>
  <p:sldSz cx="12192000" cy="6858000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iagram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1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Φύλλο1!$A$1:$A$6</c:f>
              <c:strCache>
                <c:ptCount val="6"/>
                <c:pt idx="0">
                  <c:v>Να αποδοθεί στους Δήμους το σύνολο των πόρων που προβλέπονται με βάση το Ν. 3852/2010</c:v>
                </c:pt>
                <c:pt idx="1">
                  <c:v>Αξιοποίηση ανταποδοτικών τελών &amp; για άλλους σκοπούς</c:v>
                </c:pt>
                <c:pt idx="2">
                  <c:v>Μικτό σύστημα, με μεταφορά του ΦΑΠ στην Αυτοδιοίκηση Α’ Βαθμού &amp; μηχανισμό αναδιανομής προς  μικρότερους Δήμους, παράλληλα με χρηματοδότηση από τον κρατικό προϋπολογισμό</c:v>
                </c:pt>
                <c:pt idx="3">
                  <c:v>Να αυξηθούν οι ΚΑΠ από τον Κρατικό Προϋπολογισμό</c:v>
                </c:pt>
                <c:pt idx="4">
                  <c:v>Να μεταφερθεί στους Δήμους ο Φόρος Ακίνητης Περιουσίας</c:v>
                </c:pt>
                <c:pt idx="5">
                  <c:v>Να αποδοθούν οι παρακρατηθέντες πόροι της περιόδου 2010-2016</c:v>
                </c:pt>
              </c:strCache>
            </c:strRef>
          </c:cat>
          <c:val>
            <c:numRef>
              <c:f>Φύλλο1!$B$1:$B$6</c:f>
              <c:numCache>
                <c:formatCode>General</c:formatCode>
                <c:ptCount val="6"/>
                <c:pt idx="0">
                  <c:v>736</c:v>
                </c:pt>
                <c:pt idx="1">
                  <c:v>386</c:v>
                </c:pt>
                <c:pt idx="2">
                  <c:v>368</c:v>
                </c:pt>
                <c:pt idx="3">
                  <c:v>361</c:v>
                </c:pt>
                <c:pt idx="4">
                  <c:v>332</c:v>
                </c:pt>
                <c:pt idx="5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10"/>
        <c:axId val="1347434656"/>
        <c:axId val="1347446624"/>
      </c:barChart>
      <c:catAx>
        <c:axId val="1347434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Calibri" pitchFamily="34" charset="0"/>
              </a:defRPr>
            </a:pPr>
            <a:endParaRPr lang="el-GR"/>
          </a:p>
        </c:txPr>
        <c:crossAx val="1347446624"/>
        <c:crosses val="autoZero"/>
        <c:auto val="1"/>
        <c:lblAlgn val="l"/>
        <c:lblOffset val="100"/>
        <c:noMultiLvlLbl val="0"/>
      </c:catAx>
      <c:valAx>
        <c:axId val="13474466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4743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660033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 i="0">
                    <a:latin typeface="Calibri" pitchFamily="34" charset="0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Φύλλο1!$A$129:$A$130</c:f>
              <c:strCache>
                <c:ptCount val="2"/>
                <c:pt idx="0">
                  <c:v>Αναδιοργάνωση Δημοτικής Αστυνομίας &amp; αλλαγή θεσμικού πλαισίου, ώστε να της αποδοθούν πρόσθετες αρμοδιότητες</c:v>
                </c:pt>
                <c:pt idx="1">
                  <c:v>Ενίσχυση του προσωπικού της Ελληνικής Αστυνομίας</c:v>
                </c:pt>
              </c:strCache>
            </c:strRef>
          </c:cat>
          <c:val>
            <c:numRef>
              <c:f>Φύλλο1!$B$129:$B$130</c:f>
              <c:numCache>
                <c:formatCode>General</c:formatCode>
                <c:ptCount val="2"/>
                <c:pt idx="0">
                  <c:v>695</c:v>
                </c:pt>
                <c:pt idx="1">
                  <c:v>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 b="1">
              <a:latin typeface="Calibri" pitchFamily="34" charset="0"/>
            </a:defRPr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Φύλλο1!$A$149:$A$151</c:f>
              <c:strCache>
                <c:ptCount val="3"/>
                <c:pt idx="0">
                  <c:v>Είμαι Αιρετός στο Β Βαθμό</c:v>
                </c:pt>
                <c:pt idx="1">
                  <c:v>Είμαι Αιρετός στον Α Βαθμό</c:v>
                </c:pt>
                <c:pt idx="2">
                  <c:v>Είμαι απλός πολίτης</c:v>
                </c:pt>
              </c:strCache>
            </c:strRef>
          </c:cat>
          <c:val>
            <c:numRef>
              <c:f>Φύλλο1!$B$149:$B$151</c:f>
              <c:numCache>
                <c:formatCode>General</c:formatCode>
                <c:ptCount val="3"/>
                <c:pt idx="0">
                  <c:v>262</c:v>
                </c:pt>
                <c:pt idx="1">
                  <c:v>953</c:v>
                </c:pt>
                <c:pt idx="2">
                  <c:v>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 b="1">
              <a:latin typeface="Calibri" pitchFamily="34" charset="0"/>
            </a:defRPr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66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Φύλλο1!$A$164:$A$165</c:f>
              <c:strCache>
                <c:ptCount val="2"/>
                <c:pt idx="0">
                  <c:v>'Ανδρας</c:v>
                </c:pt>
                <c:pt idx="1">
                  <c:v>Γυναίκα</c:v>
                </c:pt>
              </c:strCache>
            </c:strRef>
          </c:cat>
          <c:val>
            <c:numRef>
              <c:f>Φύλλο1!$B$164:$B$165</c:f>
              <c:numCache>
                <c:formatCode>General</c:formatCode>
                <c:ptCount val="2"/>
                <c:pt idx="0">
                  <c:v>1159</c:v>
                </c:pt>
                <c:pt idx="1">
                  <c:v>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2178720"/>
        <c:axId val="1382185792"/>
        <c:axId val="0"/>
      </c:bar3DChart>
      <c:catAx>
        <c:axId val="1382178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382185792"/>
        <c:crosses val="autoZero"/>
        <c:auto val="1"/>
        <c:lblAlgn val="ctr"/>
        <c:lblOffset val="100"/>
        <c:noMultiLvlLbl val="0"/>
      </c:catAx>
      <c:valAx>
        <c:axId val="138218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178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Φύλλο1!$A$176:$A$181</c:f>
              <c:strCache>
                <c:ptCount val="6"/>
                <c:pt idx="0">
                  <c:v>45-54 ετών</c:v>
                </c:pt>
                <c:pt idx="1">
                  <c:v>35-44 ετών</c:v>
                </c:pt>
                <c:pt idx="2">
                  <c:v>55-64 ετών</c:v>
                </c:pt>
                <c:pt idx="3">
                  <c:v>25-34 ετών</c:v>
                </c:pt>
                <c:pt idx="4">
                  <c:v>65 ετών και άνω</c:v>
                </c:pt>
                <c:pt idx="5">
                  <c:v>Έως 24 ετών</c:v>
                </c:pt>
              </c:strCache>
            </c:strRef>
          </c:cat>
          <c:val>
            <c:numRef>
              <c:f>Φύλλο1!$B$176:$B$181</c:f>
              <c:numCache>
                <c:formatCode>General</c:formatCode>
                <c:ptCount val="6"/>
                <c:pt idx="0">
                  <c:v>478</c:v>
                </c:pt>
                <c:pt idx="1">
                  <c:v>371</c:v>
                </c:pt>
                <c:pt idx="2">
                  <c:v>359</c:v>
                </c:pt>
                <c:pt idx="3">
                  <c:v>117</c:v>
                </c:pt>
                <c:pt idx="4">
                  <c:v>97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gapDepth val="80"/>
        <c:shape val="box"/>
        <c:axId val="1382179264"/>
        <c:axId val="1382180896"/>
        <c:axId val="0"/>
      </c:bar3DChart>
      <c:catAx>
        <c:axId val="138217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l-GR"/>
          </a:p>
        </c:txPr>
        <c:crossAx val="1382180896"/>
        <c:crosses val="autoZero"/>
        <c:auto val="1"/>
        <c:lblAlgn val="ctr"/>
        <c:lblOffset val="100"/>
        <c:noMultiLvlLbl val="0"/>
      </c:catAx>
      <c:valAx>
        <c:axId val="138218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17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163197178477705"/>
          <c:y val="6.0929169840060913E-3"/>
          <c:w val="0.65690969488189022"/>
          <c:h val="0.96039603960396058"/>
        </c:manualLayout>
      </c:layout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Φύλλο1!$A$188:$A$196</c:f>
              <c:strCache>
                <c:ptCount val="9"/>
                <c:pt idx="0">
                  <c:v>Εργάζομαι ως ελεύθερος επαγγελματίας/ αυτοαπασχολούμενος</c:v>
                </c:pt>
                <c:pt idx="1">
                  <c:v>Εργάζομαι στον δημόσιο τομέα</c:v>
                </c:pt>
                <c:pt idx="2">
                  <c:v>Είμαι συνταξιούχος</c:v>
                </c:pt>
                <c:pt idx="3">
                  <c:v>Εργάζομαι ως ιδιωτικός υπάλληλος - Πλήρους Απασχόλησης</c:v>
                </c:pt>
                <c:pt idx="4">
                  <c:v>Είμαι άνεργος και αναζητώ εργασία</c:v>
                </c:pt>
                <c:pt idx="5">
                  <c:v>Εργάζομαι ως ιδιωτικός υπάλληλος - Μερικής Απασχόλησης</c:v>
                </c:pt>
                <c:pt idx="6">
                  <c:v>Είμαι μαθητής/ φοιτητής/ σπουδαστής</c:v>
                </c:pt>
                <c:pt idx="7">
                  <c:v>Οικιακά</c:v>
                </c:pt>
                <c:pt idx="8">
                  <c:v>Αγρότης</c:v>
                </c:pt>
              </c:strCache>
            </c:strRef>
          </c:cat>
          <c:val>
            <c:numRef>
              <c:f>Φύλλο1!$B$188:$B$196</c:f>
              <c:numCache>
                <c:formatCode>General</c:formatCode>
                <c:ptCount val="9"/>
                <c:pt idx="0">
                  <c:v>507</c:v>
                </c:pt>
                <c:pt idx="1">
                  <c:v>376</c:v>
                </c:pt>
                <c:pt idx="2">
                  <c:v>246</c:v>
                </c:pt>
                <c:pt idx="3">
                  <c:v>133</c:v>
                </c:pt>
                <c:pt idx="4">
                  <c:v>56</c:v>
                </c:pt>
                <c:pt idx="5">
                  <c:v>30</c:v>
                </c:pt>
                <c:pt idx="6">
                  <c:v>13</c:v>
                </c:pt>
                <c:pt idx="7">
                  <c:v>12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shape val="cylinder"/>
        <c:axId val="1382182528"/>
        <c:axId val="1382174912"/>
        <c:axId val="0"/>
      </c:bar3DChart>
      <c:catAx>
        <c:axId val="1382182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el-GR"/>
          </a:p>
        </c:txPr>
        <c:crossAx val="1382174912"/>
        <c:crosses val="autoZero"/>
        <c:auto val="1"/>
        <c:lblAlgn val="ctr"/>
        <c:lblOffset val="100"/>
        <c:noMultiLvlLbl val="0"/>
      </c:catAx>
      <c:valAx>
        <c:axId val="13821749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821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Φύλλο1!$A$202:$A$207</c:f>
              <c:strCache>
                <c:ptCount val="6"/>
                <c:pt idx="0">
                  <c:v>Πανεπιστήμιο/ ΤΕΙ</c:v>
                </c:pt>
                <c:pt idx="1">
                  <c:v>Γενικό Λύκειο</c:v>
                </c:pt>
                <c:pt idx="2">
                  <c:v>Μεταπτυχιακές σπουδές/ Κάτοχος Διδακτορικού</c:v>
                </c:pt>
                <c:pt idx="3">
                  <c:v>Επαγγελματικό Λύκειο/ Επαγγελματική Εκπαίδευση/ Κατάρτιση</c:v>
                </c:pt>
                <c:pt idx="4">
                  <c:v>Υποχρεωτική Εκπαίδευση</c:v>
                </c:pt>
                <c:pt idx="5">
                  <c:v>ΙΕΚ</c:v>
                </c:pt>
              </c:strCache>
            </c:strRef>
          </c:cat>
          <c:val>
            <c:numRef>
              <c:f>Φύλλο1!$B$202:$B$207</c:f>
              <c:numCache>
                <c:formatCode>General</c:formatCode>
                <c:ptCount val="6"/>
                <c:pt idx="0">
                  <c:v>547</c:v>
                </c:pt>
                <c:pt idx="1">
                  <c:v>310</c:v>
                </c:pt>
                <c:pt idx="2">
                  <c:v>230</c:v>
                </c:pt>
                <c:pt idx="3">
                  <c:v>223</c:v>
                </c:pt>
                <c:pt idx="4">
                  <c:v>93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-7"/>
        <c:axId val="1382171648"/>
        <c:axId val="1382175456"/>
      </c:barChart>
      <c:catAx>
        <c:axId val="138217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l-GR"/>
          </a:p>
        </c:txPr>
        <c:crossAx val="1382175456"/>
        <c:crosses val="autoZero"/>
        <c:auto val="1"/>
        <c:lblAlgn val="ctr"/>
        <c:lblOffset val="100"/>
        <c:noMultiLvlLbl val="0"/>
      </c:catAx>
      <c:valAx>
        <c:axId val="138217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171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Φύλλο1!$A$215:$A$229</c:f>
              <c:strCache>
                <c:ptCount val="15"/>
                <c:pt idx="0">
                  <c:v>Αττική</c:v>
                </c:pt>
                <c:pt idx="1">
                  <c:v>Κεντρική Μακεδονία</c:v>
                </c:pt>
                <c:pt idx="2">
                  <c:v>Θεσσαλία</c:v>
                </c:pt>
                <c:pt idx="3">
                  <c:v>Πελοπόννησος</c:v>
                </c:pt>
                <c:pt idx="4">
                  <c:v>Κρήτη</c:v>
                </c:pt>
                <c:pt idx="5">
                  <c:v>Ήπειρο</c:v>
                </c:pt>
                <c:pt idx="6">
                  <c:v>Ανατολική Μακεδονία και Θράκη</c:v>
                </c:pt>
                <c:pt idx="7">
                  <c:v>Δυτική Ελλάδα</c:v>
                </c:pt>
                <c:pt idx="8">
                  <c:v>Νότιο Αιγαίο</c:v>
                </c:pt>
                <c:pt idx="9">
                  <c:v>Στερεά Ελλάδα</c:v>
                </c:pt>
                <c:pt idx="10">
                  <c:v>Δυτική Μακεδονία</c:v>
                </c:pt>
                <c:pt idx="11">
                  <c:v>Ιόνια Νησιά</c:v>
                </c:pt>
                <c:pt idx="12">
                  <c:v>Βόρειο Αιγαίο</c:v>
                </c:pt>
                <c:pt idx="13">
                  <c:v>Πολεοδομικό Συγκρότημα Αθηνών</c:v>
                </c:pt>
                <c:pt idx="14">
                  <c:v>Έχω μεταναστεύσει στο εξωτερικό, την τελευταία πενταετία</c:v>
                </c:pt>
              </c:strCache>
            </c:strRef>
          </c:cat>
          <c:val>
            <c:numRef>
              <c:f>Φύλλο1!$B$215:$B$229</c:f>
              <c:numCache>
                <c:formatCode>General</c:formatCode>
                <c:ptCount val="15"/>
                <c:pt idx="0">
                  <c:v>276</c:v>
                </c:pt>
                <c:pt idx="1">
                  <c:v>194</c:v>
                </c:pt>
                <c:pt idx="2">
                  <c:v>129</c:v>
                </c:pt>
                <c:pt idx="3">
                  <c:v>107</c:v>
                </c:pt>
                <c:pt idx="4">
                  <c:v>102</c:v>
                </c:pt>
                <c:pt idx="5">
                  <c:v>102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86</c:v>
                </c:pt>
                <c:pt idx="10">
                  <c:v>77</c:v>
                </c:pt>
                <c:pt idx="11">
                  <c:v>43</c:v>
                </c:pt>
                <c:pt idx="12">
                  <c:v>29</c:v>
                </c:pt>
                <c:pt idx="13">
                  <c:v>15</c:v>
                </c:pt>
                <c:pt idx="1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shape val="box"/>
        <c:axId val="1382172192"/>
        <c:axId val="1382176544"/>
        <c:axId val="0"/>
      </c:bar3DChart>
      <c:catAx>
        <c:axId val="1382172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el-GR"/>
          </a:p>
        </c:txPr>
        <c:crossAx val="1382176544"/>
        <c:crosses val="autoZero"/>
        <c:auto val="1"/>
        <c:lblAlgn val="ctr"/>
        <c:lblOffset val="100"/>
        <c:noMultiLvlLbl val="0"/>
      </c:catAx>
      <c:valAx>
        <c:axId val="13821765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82172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594242125984262E-2"/>
          <c:y val="1.5704853344207859E-3"/>
          <c:w val="0.87144479986876644"/>
          <c:h val="0.9129806173499377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0066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Φύλλο1!$A$17:$A$19</c:f>
              <c:strCache>
                <c:ptCount val="3"/>
                <c:pt idx="0">
                  <c:v>Συμφωνώ</c:v>
                </c:pt>
                <c:pt idx="1">
                  <c:v>Διαφωνώ</c:v>
                </c:pt>
                <c:pt idx="2">
                  <c:v>Λοιπά</c:v>
                </c:pt>
              </c:strCache>
            </c:strRef>
          </c:cat>
          <c:val>
            <c:numRef>
              <c:f>Φύλλο1!$B$17:$B$19</c:f>
              <c:numCache>
                <c:formatCode>General</c:formatCode>
                <c:ptCount val="3"/>
                <c:pt idx="0">
                  <c:v>1178</c:v>
                </c:pt>
                <c:pt idx="1">
                  <c:v>188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5471661745406835"/>
          <c:y val="0.25932366222691322"/>
          <c:w val="9.4241715879265081E-2"/>
          <c:h val="0.23154283932330241"/>
        </c:manualLayout>
      </c:layout>
      <c:overlay val="0"/>
      <c:txPr>
        <a:bodyPr/>
        <a:lstStyle/>
        <a:p>
          <a:pPr>
            <a:defRPr sz="1600" b="1">
              <a:latin typeface="Calibri" pitchFamily="34" charset="0"/>
            </a:defRPr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3333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Φύλλο1!$A$35:$A$38</c:f>
              <c:strCache>
                <c:ptCount val="4"/>
                <c:pt idx="0">
                  <c:v>Λοιπά</c:v>
                </c:pt>
                <c:pt idx="1">
                  <c:v>Ολοκλήρωση μεταρρύθμισης στη λειτουργία της Αυτοδιοίκησης &amp; μετά έναρξη διαλόγου για αλλαγή εκλογικού συστήματος</c:v>
                </c:pt>
                <c:pt idx="2">
                  <c:v>Η εφαρμογή της απλής αναλογικής θα οδηγήσει τους Δήμους σε ακυβερνησία</c:v>
                </c:pt>
                <c:pt idx="3">
                  <c:v>Η απλή αναλογική πρέπει να εφαρμοστεί από τις επόμενες αυτοδιοικητικές εκλογές</c:v>
                </c:pt>
              </c:strCache>
            </c:strRef>
          </c:cat>
          <c:val>
            <c:numRef>
              <c:f>Φύλλο1!$B$35:$B$38</c:f>
              <c:numCache>
                <c:formatCode>General</c:formatCode>
                <c:ptCount val="4"/>
                <c:pt idx="0">
                  <c:v>36</c:v>
                </c:pt>
                <c:pt idx="1">
                  <c:v>601</c:v>
                </c:pt>
                <c:pt idx="2">
                  <c:v>476</c:v>
                </c:pt>
                <c:pt idx="3">
                  <c:v>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shape val="cylinder"/>
        <c:axId val="1347445536"/>
        <c:axId val="1347432480"/>
        <c:axId val="0"/>
      </c:bar3DChart>
      <c:catAx>
        <c:axId val="134744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00" b="1">
                <a:latin typeface="Calibri" pitchFamily="34" charset="0"/>
              </a:defRPr>
            </a:pPr>
            <a:endParaRPr lang="el-GR"/>
          </a:p>
        </c:txPr>
        <c:crossAx val="1347432480"/>
        <c:crosses val="autoZero"/>
        <c:auto val="1"/>
        <c:lblAlgn val="l"/>
        <c:lblOffset val="100"/>
        <c:noMultiLvlLbl val="0"/>
      </c:catAx>
      <c:valAx>
        <c:axId val="13474324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47445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1"/>
        <c:ser>
          <c:idx val="0"/>
          <c:order val="0"/>
          <c:invertIfNegative val="0"/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Φύλλο1!$A$48:$A$61</c:f>
              <c:strCache>
                <c:ptCount val="14"/>
                <c:pt idx="0">
                  <c:v>Ενίσχυση οικονομικής ανεξαρτησίας</c:v>
                </c:pt>
                <c:pt idx="1">
                  <c:v>Ανάληψη ευθύνης διαχείρισης Τοπικού Κοινωνικού Κράτους</c:v>
                </c:pt>
                <c:pt idx="2">
                  <c:v>Αρμοδιότητα να αποφασίζουν οι Δήμοι, για προσλήψεις &amp; μετακινήσεις προσωπικού τους</c:v>
                </c:pt>
                <c:pt idx="3">
                  <c:v>Ενίσχυση καταστατικής θέσης των αιρετών</c:v>
                </c:pt>
                <c:pt idx="4">
                  <c:v>Διασαφήνιση αρμοδιοτήτων μεταξύ Α’ και Β’ Βαθμού Αυτ</c:v>
                </c:pt>
                <c:pt idx="5">
                  <c:v>Αρμοδιότητα για χωροταξικά &amp; πολεοδομικά ζητήματα στα όρια τους</c:v>
                </c:pt>
                <c:pt idx="6">
                  <c:v>Αρμοδιότητα να αποφασίζουν οι Δήμοι για τη διαχείριση απορριμμάτων τους</c:v>
                </c:pt>
                <c:pt idx="7">
                  <c:v>Αλλαγή σημερινών διοικητικών ορίων Δήμων</c:v>
                </c:pt>
                <c:pt idx="8">
                  <c:v>Κατάργηση θεσμού Αποκεντρωμένης Διοίκησης</c:v>
                </c:pt>
                <c:pt idx="9">
                  <c:v>Αρμοδιότητα &amp; ευθύνη λειτουργίας τοπικών σχολικών μονάδων πρωτοβάθμιας Παιδείας &amp; Υγείας</c:v>
                </c:pt>
                <c:pt idx="10">
                  <c:v>Υιοθέτηση  απλής αναλογικής</c:v>
                </c:pt>
                <c:pt idx="11">
                  <c:v>Προώθηση φορολογικής αποκέντρωσης</c:v>
                </c:pt>
                <c:pt idx="12">
                  <c:v>Προώθηση Μοντέλου Μητροπολιτικής Διακυβέρνησης</c:v>
                </c:pt>
                <c:pt idx="13">
                  <c:v>Κατάργηση  θεσμού Περιφερειών</c:v>
                </c:pt>
              </c:strCache>
            </c:strRef>
          </c:cat>
          <c:val>
            <c:numRef>
              <c:f>Φύλλο1!$B$48:$B$61</c:f>
              <c:numCache>
                <c:formatCode>General</c:formatCode>
                <c:ptCount val="14"/>
                <c:pt idx="0">
                  <c:v>819</c:v>
                </c:pt>
                <c:pt idx="1">
                  <c:v>417</c:v>
                </c:pt>
                <c:pt idx="2">
                  <c:v>372</c:v>
                </c:pt>
                <c:pt idx="3">
                  <c:v>360</c:v>
                </c:pt>
                <c:pt idx="4">
                  <c:v>259</c:v>
                </c:pt>
                <c:pt idx="5">
                  <c:v>241</c:v>
                </c:pt>
                <c:pt idx="6">
                  <c:v>240</c:v>
                </c:pt>
                <c:pt idx="7">
                  <c:v>233</c:v>
                </c:pt>
                <c:pt idx="8">
                  <c:v>178</c:v>
                </c:pt>
                <c:pt idx="9">
                  <c:v>150</c:v>
                </c:pt>
                <c:pt idx="10">
                  <c:v>138</c:v>
                </c:pt>
                <c:pt idx="11">
                  <c:v>132</c:v>
                </c:pt>
                <c:pt idx="12">
                  <c:v>130</c:v>
                </c:pt>
                <c:pt idx="13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shape val="box"/>
        <c:axId val="1347433024"/>
        <c:axId val="1347444992"/>
        <c:axId val="0"/>
      </c:bar3DChart>
      <c:catAx>
        <c:axId val="13474330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el-GR"/>
          </a:p>
        </c:txPr>
        <c:crossAx val="1347444992"/>
        <c:crosses val="autoZero"/>
        <c:auto val="1"/>
        <c:lblAlgn val="l"/>
        <c:lblOffset val="100"/>
        <c:noMultiLvlLbl val="0"/>
      </c:catAx>
      <c:valAx>
        <c:axId val="13474449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4743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Φύλλο1!$A$69:$A$75</c:f>
              <c:strCache>
                <c:ptCount val="7"/>
                <c:pt idx="0">
                  <c:v>Καθιέρωση αποζημίωσης για όλους τους αιρετούς που συμμετέχουν στα όργανα των Δήμων</c:v>
                </c:pt>
                <c:pt idx="1">
                  <c:v>Καθιέρωση ενιαίου ύψους αποζημίωσης για όλους τους αιρετούς</c:v>
                </c:pt>
                <c:pt idx="2">
                  <c:v>Θέσπιση ρύθμισης ότι θα εκπίπτει ο Δήμαρχος από το αξίωμά του, μόνον εφόσον υπάρχει τελεσίδικη καταδικαστική απόφαση</c:v>
                </c:pt>
                <c:pt idx="3">
                  <c:v>Μη θέσπιση ορίου στη θητεία των αιρετών της Αυτοδιοίκησης, εφόσον δεν ισχύει το ίδιο όριο και για τους άλλους θεσμούς</c:v>
                </c:pt>
                <c:pt idx="4">
                  <c:v>Θέσπιση ρύθμισης να τίθενται σε αργία οι αιρετοί της τοπικής αυτοδιοίκησης που παραπέμπονται αμετακλήτως για κακούργημα, μόνο στην περίπτωση που τους έχει επιβληθεί ο περιοριστικός όρος της προσωρινής κράτησης με το παραπεμπτικό βούλευμα</c:v>
                </c:pt>
                <c:pt idx="5">
                  <c:v>Με την επαναφορά ειδικής δωσιδικίας δημάρχων, ώστε να δικάζονται σε πρώτο βαθμό από το Εφετείο</c:v>
                </c:pt>
                <c:pt idx="6">
                  <c:v>Κατάργηση υποχρέωσης παραίτησης αν ο Δήμαρχος επιθυμεί να είναι υποψήφιος για το Κοινοβούλιο</c:v>
                </c:pt>
              </c:strCache>
            </c:strRef>
          </c:cat>
          <c:val>
            <c:numRef>
              <c:f>Φύλλο1!$B$69:$B$75</c:f>
              <c:numCache>
                <c:formatCode>General</c:formatCode>
                <c:ptCount val="7"/>
                <c:pt idx="0">
                  <c:v>702</c:v>
                </c:pt>
                <c:pt idx="1">
                  <c:v>425</c:v>
                </c:pt>
                <c:pt idx="2">
                  <c:v>331</c:v>
                </c:pt>
                <c:pt idx="3">
                  <c:v>328</c:v>
                </c:pt>
                <c:pt idx="4">
                  <c:v>261</c:v>
                </c:pt>
                <c:pt idx="5">
                  <c:v>154</c:v>
                </c:pt>
                <c:pt idx="6">
                  <c:v>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347444448"/>
        <c:axId val="1347436288"/>
      </c:barChart>
      <c:catAx>
        <c:axId val="13474444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el-GR"/>
          </a:p>
        </c:txPr>
        <c:crossAx val="1347436288"/>
        <c:crosses val="autoZero"/>
        <c:auto val="1"/>
        <c:lblAlgn val="ctr"/>
        <c:lblOffset val="100"/>
        <c:noMultiLvlLbl val="0"/>
      </c:catAx>
      <c:valAx>
        <c:axId val="13474362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47444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0066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Φύλλο1!$A$79:$A$81</c:f>
              <c:strCache>
                <c:ptCount val="3"/>
                <c:pt idx="0">
                  <c:v>Θέσπιση Ενιαίας Ανεξάρτητης Αρχής Εξωτερικών Ελέγχων</c:v>
                </c:pt>
                <c:pt idx="1">
                  <c:v>Περιορισμό σημερινού μεγάλου αριθμού ελεγκτικών μηχανισμών του Κράτους &amp; αντικατάστασή από πιστοποιημένους εσωτερικούς μηχανισμούς ελέγχου</c:v>
                </c:pt>
                <c:pt idx="2">
                  <c:v>Ενίσχυση ρόλου Ελεγκτικού Συνεδρίου</c:v>
                </c:pt>
              </c:strCache>
            </c:strRef>
          </c:cat>
          <c:val>
            <c:numRef>
              <c:f>Φύλλο1!$B$79:$B$81</c:f>
              <c:numCache>
                <c:formatCode>General</c:formatCode>
                <c:ptCount val="3"/>
                <c:pt idx="0">
                  <c:v>608</c:v>
                </c:pt>
                <c:pt idx="1">
                  <c:v>516</c:v>
                </c:pt>
                <c:pt idx="2">
                  <c:v>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Calibri" pitchFamily="34" charset="0"/>
            </a:defRPr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Φύλλο1!$A$98:$A$105</c:f>
              <c:strCache>
                <c:ptCount val="8"/>
                <c:pt idx="0">
                  <c:v>Δημιουργία Αναπτυξιακού Προγράμματος ΤΑ</c:v>
                </c:pt>
                <c:pt idx="1">
                  <c:v>Συνεργασία Δημόσιου και Ιδιωτικού τομέα </c:v>
                </c:pt>
                <c:pt idx="2">
                  <c:v>Απόδοση αποφασιστικών αρμοδιοτήτων στους Δήμους στους τομείς της χωροθέτησης, διοίκησης και λειτουργίας επενδύσεων τοπικής κλίμακας με περιφερειακή ή εθνική εμβέλεια</c:v>
                </c:pt>
                <c:pt idx="3">
                  <c:v>Απόδοση ειδικού κονδυλίου, ύψους 2 δις ευρώ, από το ΕΣΠΑ</c:v>
                </c:pt>
                <c:pt idx="4">
                  <c:v>Μεταφορά ακινήτων του Δημοσίου στους Δήμους για αξιοποίησή τους</c:v>
                </c:pt>
                <c:pt idx="5">
                  <c:v>Μετεξέλιξη του Ταμείου Παρακαταθηκών και Δανείων σε Δημοτική Τράπεζα που θα χρηματοδοτεί τοπικής εμβέλειας έργα</c:v>
                </c:pt>
                <c:pt idx="6">
                  <c:v>Χορήγηση ειδικού φορολογικού καθεστώτος &amp; εκπόνηση Ειδικού Προγράμματος για μικρούς ορεινούς &amp; νησιωτικούς Δήμους</c:v>
                </c:pt>
                <c:pt idx="7">
                  <c:v>Έκδοση Δημοτικών Ομολόγων από τους Δήμους, με βάση την πιστοληπτική τους ικανότητα</c:v>
                </c:pt>
              </c:strCache>
            </c:strRef>
          </c:cat>
          <c:val>
            <c:numRef>
              <c:f>Φύλλο1!$B$98:$B$105</c:f>
              <c:numCache>
                <c:formatCode>General</c:formatCode>
                <c:ptCount val="8"/>
                <c:pt idx="0">
                  <c:v>662</c:v>
                </c:pt>
                <c:pt idx="1">
                  <c:v>459</c:v>
                </c:pt>
                <c:pt idx="2">
                  <c:v>356</c:v>
                </c:pt>
                <c:pt idx="3">
                  <c:v>328</c:v>
                </c:pt>
                <c:pt idx="4">
                  <c:v>267</c:v>
                </c:pt>
                <c:pt idx="5">
                  <c:v>260</c:v>
                </c:pt>
                <c:pt idx="6">
                  <c:v>224</c:v>
                </c:pt>
                <c:pt idx="7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shape val="box"/>
        <c:axId val="1347436832"/>
        <c:axId val="1347439008"/>
        <c:axId val="0"/>
      </c:bar3DChart>
      <c:catAx>
        <c:axId val="1347436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el-GR"/>
          </a:p>
        </c:txPr>
        <c:crossAx val="1347439008"/>
        <c:crosses val="autoZero"/>
        <c:auto val="1"/>
        <c:lblAlgn val="l"/>
        <c:lblOffset val="100"/>
        <c:noMultiLvlLbl val="0"/>
      </c:catAx>
      <c:valAx>
        <c:axId val="13474390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47436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Φύλλο1!$A$111:$A$117</c:f>
              <c:strCache>
                <c:ptCount val="7"/>
                <c:pt idx="0">
                  <c:v>Να επιλέγουν &amp; να προσλαμβάνουν οι Δήμοι το προσωπικό τους, με βάση ανάγκες &amp; οικονομικές δυνατότητες</c:v>
                </c:pt>
                <c:pt idx="1">
                  <c:v>Υιοθέτηση ειδικού συστήματος αξιολόγησης προσωπικού</c:v>
                </c:pt>
                <c:pt idx="2">
                  <c:v>Αξιολόγηση επιδόσεων δημοτικών υπηρεσιών</c:v>
                </c:pt>
                <c:pt idx="3">
                  <c:v>Συνεχιζόμενη &amp; υποχρεωτική κατάρτιση &amp; εκπαίδευση εργαζομένων</c:v>
                </c:pt>
                <c:pt idx="4">
                  <c:v>Υιοθέτηση σύγχρονου συστήματος κινητικότητας εργαζομένων στους ΟΤΑ, με τη σύμφωνη γνώμη Δημάρχων</c:v>
                </c:pt>
                <c:pt idx="5">
                  <c:v>Στη βελτίωση των συνθηκών εργασίας των εργαζομένων και της υλικοτεχνικής υποδομής των υπηρεσιών</c:v>
                </c:pt>
                <c:pt idx="6">
                  <c:v>Στην παροχή δυνατότητας μετακίνησης προς τους Δήμους εργαζομένων από φορείς της Κεντρικής Διοίκησης</c:v>
                </c:pt>
              </c:strCache>
            </c:strRef>
          </c:cat>
          <c:val>
            <c:numRef>
              <c:f>Φύλλο1!$B$111:$B$117</c:f>
              <c:numCache>
                <c:formatCode>General</c:formatCode>
                <c:ptCount val="7"/>
                <c:pt idx="0">
                  <c:v>740</c:v>
                </c:pt>
                <c:pt idx="1">
                  <c:v>646</c:v>
                </c:pt>
                <c:pt idx="2">
                  <c:v>427</c:v>
                </c:pt>
                <c:pt idx="3">
                  <c:v>373</c:v>
                </c:pt>
                <c:pt idx="4">
                  <c:v>193</c:v>
                </c:pt>
                <c:pt idx="5">
                  <c:v>151</c:v>
                </c:pt>
                <c:pt idx="6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382177632"/>
        <c:axId val="1028620272"/>
      </c:barChart>
      <c:valAx>
        <c:axId val="10286202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1382177632"/>
        <c:crosses val="autoZero"/>
        <c:crossBetween val="between"/>
      </c:valAx>
      <c:catAx>
        <c:axId val="1382177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</a:defRPr>
            </a:pPr>
            <a:endParaRPr lang="el-GR"/>
          </a:p>
        </c:txPr>
        <c:crossAx val="1028620272"/>
        <c:crosses val="autoZero"/>
        <c:auto val="1"/>
        <c:lblAlgn val="l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5696877380045735E-2"/>
          <c:w val="0.66589575131233636"/>
          <c:h val="0.9543031226199543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3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Φύλλο1!$A$122:$A$126</c:f>
              <c:strCache>
                <c:ptCount val="5"/>
                <c:pt idx="0">
                  <c:v>Δυνατότητα πρόσβασης σε βρεφονηπιακούς &amp; παιδικούς σταθμούς για όλες τις εργαζόμενες οικογένειες</c:v>
                </c:pt>
                <c:pt idx="1">
                  <c:v>Παροχή κινήτρων &amp; μοριοδότηση προσλήψεων στους Δήμους για πολύτεκνους &amp; τρίτεκνους γονείς</c:v>
                </c:pt>
                <c:pt idx="2">
                  <c:v>Υιοθέτηση ειδικών μέτρων</c:v>
                </c:pt>
                <c:pt idx="3">
                  <c:v>Μέτρα στήριξης μονογονεικών οικογενειών</c:v>
                </c:pt>
                <c:pt idx="4">
                  <c:v>Βελτίωση παροχών μητρότητας/ πατρότητας στους εργαζόμενους Δήμων</c:v>
                </c:pt>
              </c:strCache>
            </c:strRef>
          </c:cat>
          <c:val>
            <c:numRef>
              <c:f>Φύλλο1!$B$122:$B$126</c:f>
              <c:numCache>
                <c:formatCode>General</c:formatCode>
                <c:ptCount val="5"/>
                <c:pt idx="0">
                  <c:v>1016</c:v>
                </c:pt>
                <c:pt idx="1">
                  <c:v>549</c:v>
                </c:pt>
                <c:pt idx="2">
                  <c:v>442</c:v>
                </c:pt>
                <c:pt idx="3">
                  <c:v>319</c:v>
                </c:pt>
                <c:pt idx="4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>
              <a:latin typeface="Calibri" pitchFamily="34" charset="0"/>
            </a:defRPr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BD274-3A1F-4267-93D2-D8C657FBDFDF}" type="doc">
      <dgm:prSet loTypeId="urn:microsoft.com/office/officeart/2005/8/layout/hProcess9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l-GR"/>
        </a:p>
      </dgm:t>
    </dgm:pt>
    <dgm:pt modelId="{3E7845E1-57F9-4562-B786-C165C6E97137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el-GR" sz="4000" b="1" dirty="0" smtClean="0">
              <a:latin typeface="Calibri" pitchFamily="34" charset="0"/>
            </a:rPr>
            <a:t>Διάστημα διεξαγωγής</a:t>
          </a:r>
          <a:r>
            <a:rPr lang="en-US" sz="4000" b="1" dirty="0" smtClean="0">
              <a:latin typeface="Calibri" pitchFamily="34" charset="0"/>
            </a:rPr>
            <a:t>:</a:t>
          </a:r>
          <a:endParaRPr lang="el-GR" sz="4000" b="1" dirty="0">
            <a:latin typeface="Calibri" pitchFamily="34" charset="0"/>
          </a:endParaRPr>
        </a:p>
      </dgm:t>
    </dgm:pt>
    <dgm:pt modelId="{EC45C02A-22A9-4307-948C-2D980C89897E}" type="parTrans" cxnId="{FCAA9826-2DB3-405C-B1AB-DC2F957AC8AD}">
      <dgm:prSet/>
      <dgm:spPr/>
      <dgm:t>
        <a:bodyPr/>
        <a:lstStyle/>
        <a:p>
          <a:endParaRPr lang="el-GR" sz="4000">
            <a:latin typeface="Calibri" pitchFamily="34" charset="0"/>
          </a:endParaRPr>
        </a:p>
      </dgm:t>
    </dgm:pt>
    <dgm:pt modelId="{2B0259F7-163A-47AA-BEE4-89136AF522FA}" type="sibTrans" cxnId="{FCAA9826-2DB3-405C-B1AB-DC2F957AC8AD}">
      <dgm:prSet/>
      <dgm:spPr/>
      <dgm:t>
        <a:bodyPr/>
        <a:lstStyle/>
        <a:p>
          <a:endParaRPr lang="el-GR" sz="4000">
            <a:latin typeface="Calibri" pitchFamily="34" charset="0"/>
          </a:endParaRPr>
        </a:p>
      </dgm:t>
    </dgm:pt>
    <dgm:pt modelId="{E5884B4B-DBD4-4ABA-BE6E-B988ABED03B7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en-US" sz="4000" b="1" dirty="0" smtClean="0">
              <a:latin typeface="Calibri" pitchFamily="34" charset="0"/>
            </a:rPr>
            <a:t>26.10.2017-</a:t>
          </a:r>
          <a:r>
            <a:rPr lang="el-GR" sz="4000" b="1" dirty="0" smtClean="0">
              <a:latin typeface="Calibri" pitchFamily="34" charset="0"/>
            </a:rPr>
            <a:t>20.11.2017 </a:t>
          </a:r>
          <a:endParaRPr lang="el-GR" sz="4000" dirty="0">
            <a:latin typeface="Calibri" pitchFamily="34" charset="0"/>
          </a:endParaRPr>
        </a:p>
      </dgm:t>
    </dgm:pt>
    <dgm:pt modelId="{D3A904CC-62F5-401B-A174-D29F8252EE18}" type="parTrans" cxnId="{C0C42DAE-2D8F-4152-AE6A-30AFA217EDEF}">
      <dgm:prSet/>
      <dgm:spPr/>
      <dgm:t>
        <a:bodyPr/>
        <a:lstStyle/>
        <a:p>
          <a:endParaRPr lang="el-GR" sz="4000">
            <a:latin typeface="Calibri" pitchFamily="34" charset="0"/>
          </a:endParaRPr>
        </a:p>
      </dgm:t>
    </dgm:pt>
    <dgm:pt modelId="{B6BDDBC9-C7FE-43DD-91E7-ABDF01478F25}" type="sibTrans" cxnId="{C0C42DAE-2D8F-4152-AE6A-30AFA217EDEF}">
      <dgm:prSet/>
      <dgm:spPr/>
      <dgm:t>
        <a:bodyPr/>
        <a:lstStyle/>
        <a:p>
          <a:endParaRPr lang="el-GR" sz="4000">
            <a:latin typeface="Calibri" pitchFamily="34" charset="0"/>
          </a:endParaRPr>
        </a:p>
      </dgm:t>
    </dgm:pt>
    <dgm:pt modelId="{5CFA2998-5F62-4BD0-A9D1-9657D07F6D35}" type="pres">
      <dgm:prSet presAssocID="{FAFBD274-3A1F-4267-93D2-D8C657FBDFD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3EC4FEE-6F47-4D83-A990-E06B78E20DCA}" type="pres">
      <dgm:prSet presAssocID="{FAFBD274-3A1F-4267-93D2-D8C657FBDFDF}" presName="arrow" presStyleLbl="bgShp" presStyleIdx="0" presStyleCnt="1"/>
      <dgm:spPr/>
    </dgm:pt>
    <dgm:pt modelId="{8073376B-FB36-4523-A9C6-CA2AE974B9DA}" type="pres">
      <dgm:prSet presAssocID="{FAFBD274-3A1F-4267-93D2-D8C657FBDFDF}" presName="linearProcess" presStyleCnt="0"/>
      <dgm:spPr/>
    </dgm:pt>
    <dgm:pt modelId="{71E3B77E-1753-422A-BAE1-38FA78136B29}" type="pres">
      <dgm:prSet presAssocID="{3E7845E1-57F9-4562-B786-C165C6E9713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C53FAB-C343-45FC-9125-430804847604}" type="pres">
      <dgm:prSet presAssocID="{2B0259F7-163A-47AA-BEE4-89136AF522FA}" presName="sibTrans" presStyleCnt="0"/>
      <dgm:spPr/>
    </dgm:pt>
    <dgm:pt modelId="{03FD4484-CB13-4F83-BBAD-33E80FAC9F13}" type="pres">
      <dgm:prSet presAssocID="{E5884B4B-DBD4-4ABA-BE6E-B988ABED03B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0C42DAE-2D8F-4152-AE6A-30AFA217EDEF}" srcId="{FAFBD274-3A1F-4267-93D2-D8C657FBDFDF}" destId="{E5884B4B-DBD4-4ABA-BE6E-B988ABED03B7}" srcOrd="1" destOrd="0" parTransId="{D3A904CC-62F5-401B-A174-D29F8252EE18}" sibTransId="{B6BDDBC9-C7FE-43DD-91E7-ABDF01478F25}"/>
    <dgm:cxn modelId="{D7F4027B-C187-430F-9D90-2F4E8695BC3D}" type="presOf" srcId="{FAFBD274-3A1F-4267-93D2-D8C657FBDFDF}" destId="{5CFA2998-5F62-4BD0-A9D1-9657D07F6D35}" srcOrd="0" destOrd="0" presId="urn:microsoft.com/office/officeart/2005/8/layout/hProcess9"/>
    <dgm:cxn modelId="{34E44B23-A182-4FC0-8A43-725D7E9D1C66}" type="presOf" srcId="{E5884B4B-DBD4-4ABA-BE6E-B988ABED03B7}" destId="{03FD4484-CB13-4F83-BBAD-33E80FAC9F13}" srcOrd="0" destOrd="0" presId="urn:microsoft.com/office/officeart/2005/8/layout/hProcess9"/>
    <dgm:cxn modelId="{C45F38C0-B40F-42AC-8D76-88ADF770DA9E}" type="presOf" srcId="{3E7845E1-57F9-4562-B786-C165C6E97137}" destId="{71E3B77E-1753-422A-BAE1-38FA78136B29}" srcOrd="0" destOrd="0" presId="urn:microsoft.com/office/officeart/2005/8/layout/hProcess9"/>
    <dgm:cxn modelId="{FCAA9826-2DB3-405C-B1AB-DC2F957AC8AD}" srcId="{FAFBD274-3A1F-4267-93D2-D8C657FBDFDF}" destId="{3E7845E1-57F9-4562-B786-C165C6E97137}" srcOrd="0" destOrd="0" parTransId="{EC45C02A-22A9-4307-948C-2D980C89897E}" sibTransId="{2B0259F7-163A-47AA-BEE4-89136AF522FA}"/>
    <dgm:cxn modelId="{8B493C9A-834E-4ED0-83EA-4E3168C99DE9}" type="presParOf" srcId="{5CFA2998-5F62-4BD0-A9D1-9657D07F6D35}" destId="{93EC4FEE-6F47-4D83-A990-E06B78E20DCA}" srcOrd="0" destOrd="0" presId="urn:microsoft.com/office/officeart/2005/8/layout/hProcess9"/>
    <dgm:cxn modelId="{7623EE95-5B18-4614-8B23-453C83639D64}" type="presParOf" srcId="{5CFA2998-5F62-4BD0-A9D1-9657D07F6D35}" destId="{8073376B-FB36-4523-A9C6-CA2AE974B9DA}" srcOrd="1" destOrd="0" presId="urn:microsoft.com/office/officeart/2005/8/layout/hProcess9"/>
    <dgm:cxn modelId="{18EFCB0C-F108-44EA-BB65-E352337FAB62}" type="presParOf" srcId="{8073376B-FB36-4523-A9C6-CA2AE974B9DA}" destId="{71E3B77E-1753-422A-BAE1-38FA78136B29}" srcOrd="0" destOrd="0" presId="urn:microsoft.com/office/officeart/2005/8/layout/hProcess9"/>
    <dgm:cxn modelId="{50432F52-6BC2-4EBA-BA0F-5A6543786228}" type="presParOf" srcId="{8073376B-FB36-4523-A9C6-CA2AE974B9DA}" destId="{F4C53FAB-C343-45FC-9125-430804847604}" srcOrd="1" destOrd="0" presId="urn:microsoft.com/office/officeart/2005/8/layout/hProcess9"/>
    <dgm:cxn modelId="{645EB813-1149-4711-878F-F1DD3B163CE3}" type="presParOf" srcId="{8073376B-FB36-4523-A9C6-CA2AE974B9DA}" destId="{03FD4484-CB13-4F83-BBAD-33E80FAC9F1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EA4605-F505-49B5-A3DE-E062AA7B0990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7016A69B-12E7-4779-9CD0-1A74981C3CB0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Οικονομικά Αυτοδιοίκησης</a:t>
          </a:r>
          <a:endParaRPr lang="el-GR" sz="2800" dirty="0">
            <a:latin typeface="Calibri" pitchFamily="34" charset="0"/>
          </a:endParaRPr>
        </a:p>
      </dgm:t>
    </dgm:pt>
    <dgm:pt modelId="{A95FF21C-B5DE-44C5-9564-0277477CA3E6}" type="parTrans" cxnId="{BECD3CBB-90D8-4E6F-987D-D0E32B74966E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E596D1D5-A8A6-497E-96B6-6D107BE082EC}" type="sibTrans" cxnId="{BECD3CBB-90D8-4E6F-987D-D0E32B74966E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C83BFEA8-3DB1-4CC6-B37D-9F8906A3902F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Εκλογικό Σύστημα</a:t>
          </a:r>
          <a:endParaRPr lang="el-GR" sz="2800" dirty="0">
            <a:latin typeface="Calibri" pitchFamily="34" charset="0"/>
          </a:endParaRPr>
        </a:p>
      </dgm:t>
    </dgm:pt>
    <dgm:pt modelId="{D9FC61DF-E347-4686-AA21-AEB6D2966146}" type="parTrans" cxnId="{1410F613-137B-4024-9B41-6C18DB1D349B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2CD7D5C3-0A75-4223-A6E2-33976A9580FC}" type="sibTrans" cxnId="{1410F613-137B-4024-9B41-6C18DB1D349B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1042DD9E-E84E-4C29-A49F-502A7C610BE3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Καταστατική </a:t>
          </a:r>
          <a:r>
            <a:rPr lang="el-GR" sz="2800" b="1" dirty="0" smtClean="0">
              <a:latin typeface="Calibri" pitchFamily="34" charset="0"/>
            </a:rPr>
            <a:t>θέση αιρετών </a:t>
          </a:r>
          <a:endParaRPr lang="el-GR" sz="2800" dirty="0">
            <a:latin typeface="Calibri" pitchFamily="34" charset="0"/>
          </a:endParaRPr>
        </a:p>
      </dgm:t>
    </dgm:pt>
    <dgm:pt modelId="{738D563A-1957-4E57-918B-D17BB5B27ADF}" type="parTrans" cxnId="{6BE49CC9-3C32-4DFA-BE45-4C4D83CBCB67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4F1BA541-30CF-4357-AB96-56C66CEC3FCA}" type="sibTrans" cxnId="{6BE49CC9-3C32-4DFA-BE45-4C4D83CBCB67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5D24F23B-4E25-4177-B926-A33EA0F34A25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Προτεραιότητες για την Αλλαγή του Καλλικράτη</a:t>
          </a:r>
          <a:endParaRPr lang="el-GR" sz="2800" dirty="0">
            <a:latin typeface="Calibri" pitchFamily="34" charset="0"/>
          </a:endParaRPr>
        </a:p>
      </dgm:t>
    </dgm:pt>
    <dgm:pt modelId="{775ADB05-79AC-400D-87C9-C8CD231E5A88}" type="parTrans" cxnId="{0BEA7D0F-19D3-4C36-9BD9-833D6BD7732E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2628605D-CFEB-4B48-B329-8BC46259DA60}" type="sibTrans" cxnId="{0BEA7D0F-19D3-4C36-9BD9-833D6BD7732E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FBD236DA-0F3B-4A51-B6D0-C2A26B855721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Ελεγκτικοί Μηχανισμοί </a:t>
          </a:r>
          <a:endParaRPr lang="el-GR" sz="2800" dirty="0">
            <a:latin typeface="Calibri" pitchFamily="34" charset="0"/>
          </a:endParaRPr>
        </a:p>
      </dgm:t>
    </dgm:pt>
    <dgm:pt modelId="{F23F2063-D046-44E1-BF3F-4258D21865C7}" type="parTrans" cxnId="{5DA30A06-B238-4E02-A14E-733149AEEC14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9FD6C195-0A67-4424-A6F5-822C8F5162A8}" type="sibTrans" cxnId="{5DA30A06-B238-4E02-A14E-733149AEEC14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6388404E-ECFC-4472-BC1B-9B84AD6319B8}">
      <dgm:prSet custT="1"/>
      <dgm:spPr>
        <a:solidFill>
          <a:srgbClr val="000066"/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Τοπική Ανάπτυξη</a:t>
          </a:r>
          <a:endParaRPr lang="el-GR" sz="2800" dirty="0">
            <a:latin typeface="Calibri" pitchFamily="34" charset="0"/>
          </a:endParaRPr>
        </a:p>
      </dgm:t>
    </dgm:pt>
    <dgm:pt modelId="{0E880871-1F35-4BCA-8741-54E2244D6E18}" type="parTrans" cxnId="{C7E89AFA-4CFD-4928-9381-DFDD8224013D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9FB452BB-BC0A-4BA0-9E62-9C1907605404}" type="sibTrans" cxnId="{C7E89AFA-4CFD-4928-9381-DFDD8224013D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172D6DDE-5A09-48F1-94B4-B73EC06EC94B}">
      <dgm:prSet custT="1"/>
      <dgm:spPr>
        <a:solidFill>
          <a:srgbClr val="333300"/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Δημογραφικό </a:t>
          </a:r>
          <a:endParaRPr lang="el-GR" sz="2800" dirty="0">
            <a:latin typeface="Calibri" pitchFamily="34" charset="0"/>
          </a:endParaRPr>
        </a:p>
      </dgm:t>
    </dgm:pt>
    <dgm:pt modelId="{A8859499-692B-4657-8C2C-56999951C703}" type="parTrans" cxnId="{74DE8DB1-931F-4EF4-9CBD-0489194C43CE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228C60B9-17DE-48BE-98C2-B15E0E2BC70A}" type="sibTrans" cxnId="{74DE8DB1-931F-4EF4-9CBD-0489194C43CE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21F7FFCA-DFEF-40D3-A807-29CDCEAF261F}">
      <dgm:prSet custT="1"/>
      <dgm:spPr>
        <a:solidFill>
          <a:srgbClr val="660033"/>
        </a:solidFill>
      </dgm:spPr>
      <dgm:t>
        <a:bodyPr/>
        <a:lstStyle/>
        <a:p>
          <a:pPr rtl="0"/>
          <a:r>
            <a:rPr lang="el-GR" sz="2800" b="1" dirty="0" smtClean="0">
              <a:latin typeface="Calibri" pitchFamily="34" charset="0"/>
            </a:rPr>
            <a:t>Ασφάλεια </a:t>
          </a:r>
          <a:endParaRPr lang="el-GR" sz="2800" dirty="0">
            <a:latin typeface="Calibri" pitchFamily="34" charset="0"/>
          </a:endParaRPr>
        </a:p>
      </dgm:t>
    </dgm:pt>
    <dgm:pt modelId="{8B5B5A1A-2A14-45EC-B3EE-A3D123611674}" type="parTrans" cxnId="{4FCA7149-8530-4760-B281-5F727A556BF4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45AE11FA-A6F3-4DF5-B8F4-E8921A7BC13C}" type="sibTrans" cxnId="{4FCA7149-8530-4760-B281-5F727A556BF4}">
      <dgm:prSet/>
      <dgm:spPr/>
      <dgm:t>
        <a:bodyPr/>
        <a:lstStyle/>
        <a:p>
          <a:endParaRPr lang="el-GR" sz="2800">
            <a:latin typeface="Calibri" pitchFamily="34" charset="0"/>
          </a:endParaRPr>
        </a:p>
      </dgm:t>
    </dgm:pt>
    <dgm:pt modelId="{0B60C5E5-7EFC-481F-9FCC-AD4687A2A07E}" type="pres">
      <dgm:prSet presAssocID="{E9EA4605-F505-49B5-A3DE-E062AA7B09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517D4D3-1937-4288-BB09-A9A16E671F08}" type="pres">
      <dgm:prSet presAssocID="{7016A69B-12E7-4779-9CD0-1A74981C3CB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E635A75-8540-4AC5-9F72-7E24ED79EDE8}" type="pres">
      <dgm:prSet presAssocID="{E596D1D5-A8A6-497E-96B6-6D107BE082EC}" presName="sibTrans" presStyleCnt="0"/>
      <dgm:spPr/>
    </dgm:pt>
    <dgm:pt modelId="{ED57C5A6-015A-4A4B-BF57-7B45BEBDEB4A}" type="pres">
      <dgm:prSet presAssocID="{C83BFEA8-3DB1-4CC6-B37D-9F8906A3902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8509CF-D21E-4668-B67A-3440E52E4460}" type="pres">
      <dgm:prSet presAssocID="{2CD7D5C3-0A75-4223-A6E2-33976A9580FC}" presName="sibTrans" presStyleCnt="0"/>
      <dgm:spPr/>
    </dgm:pt>
    <dgm:pt modelId="{46FE3D05-3C6C-4EAE-B380-1F7D2A7A4D26}" type="pres">
      <dgm:prSet presAssocID="{1042DD9E-E84E-4C29-A49F-502A7C610BE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5DEEB2A-CF27-4E58-BCC2-6A514D66F72B}" type="pres">
      <dgm:prSet presAssocID="{4F1BA541-30CF-4357-AB96-56C66CEC3FCA}" presName="sibTrans" presStyleCnt="0"/>
      <dgm:spPr/>
    </dgm:pt>
    <dgm:pt modelId="{B8A8A123-B170-41AB-937D-96BEFE8837E8}" type="pres">
      <dgm:prSet presAssocID="{5D24F23B-4E25-4177-B926-A33EA0F34A2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C83469-EE30-481B-9DAF-A23E674E3492}" type="pres">
      <dgm:prSet presAssocID="{2628605D-CFEB-4B48-B329-8BC46259DA60}" presName="sibTrans" presStyleCnt="0"/>
      <dgm:spPr/>
    </dgm:pt>
    <dgm:pt modelId="{79A5373B-A19F-4221-9984-050A88D15920}" type="pres">
      <dgm:prSet presAssocID="{FBD236DA-0F3B-4A51-B6D0-C2A26B85572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63F3084-78FE-48AF-B409-E8A5E4D4CD7C}" type="pres">
      <dgm:prSet presAssocID="{9FD6C195-0A67-4424-A6F5-822C8F5162A8}" presName="sibTrans" presStyleCnt="0"/>
      <dgm:spPr/>
    </dgm:pt>
    <dgm:pt modelId="{F76B5DE0-C34A-40D0-8DDD-7034C149965E}" type="pres">
      <dgm:prSet presAssocID="{6388404E-ECFC-4472-BC1B-9B84AD6319B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F919BB-11C6-4263-9FEB-B5D7C981D5E0}" type="pres">
      <dgm:prSet presAssocID="{9FB452BB-BC0A-4BA0-9E62-9C1907605404}" presName="sibTrans" presStyleCnt="0"/>
      <dgm:spPr/>
    </dgm:pt>
    <dgm:pt modelId="{630B6782-B96B-4424-9F01-A0727DE6B619}" type="pres">
      <dgm:prSet presAssocID="{172D6DDE-5A09-48F1-94B4-B73EC06EC94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7EC450A-E29E-40A5-83DC-FF77BD67443E}" type="pres">
      <dgm:prSet presAssocID="{228C60B9-17DE-48BE-98C2-B15E0E2BC70A}" presName="sibTrans" presStyleCnt="0"/>
      <dgm:spPr/>
    </dgm:pt>
    <dgm:pt modelId="{D07159AD-6D97-4B21-BB1D-4234E180DD12}" type="pres">
      <dgm:prSet presAssocID="{21F7FFCA-DFEF-40D3-A807-29CDCEAF261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C746ADA-74E0-4426-B73C-38084A4033A6}" type="presOf" srcId="{172D6DDE-5A09-48F1-94B4-B73EC06EC94B}" destId="{630B6782-B96B-4424-9F01-A0727DE6B619}" srcOrd="0" destOrd="0" presId="urn:microsoft.com/office/officeart/2005/8/layout/default#1"/>
    <dgm:cxn modelId="{5270E619-2ECE-4CF9-B166-C55C5E2ED9E4}" type="presOf" srcId="{7016A69B-12E7-4779-9CD0-1A74981C3CB0}" destId="{6517D4D3-1937-4288-BB09-A9A16E671F08}" srcOrd="0" destOrd="0" presId="urn:microsoft.com/office/officeart/2005/8/layout/default#1"/>
    <dgm:cxn modelId="{9D40E7DD-CFC2-44F4-A8BB-6B4DAE8416B9}" type="presOf" srcId="{C83BFEA8-3DB1-4CC6-B37D-9F8906A3902F}" destId="{ED57C5A6-015A-4A4B-BF57-7B45BEBDEB4A}" srcOrd="0" destOrd="0" presId="urn:microsoft.com/office/officeart/2005/8/layout/default#1"/>
    <dgm:cxn modelId="{7B8B07E9-3F0E-43C7-8D6B-86696C3B88DE}" type="presOf" srcId="{5D24F23B-4E25-4177-B926-A33EA0F34A25}" destId="{B8A8A123-B170-41AB-937D-96BEFE8837E8}" srcOrd="0" destOrd="0" presId="urn:microsoft.com/office/officeart/2005/8/layout/default#1"/>
    <dgm:cxn modelId="{C7E89AFA-4CFD-4928-9381-DFDD8224013D}" srcId="{E9EA4605-F505-49B5-A3DE-E062AA7B0990}" destId="{6388404E-ECFC-4472-BC1B-9B84AD6319B8}" srcOrd="5" destOrd="0" parTransId="{0E880871-1F35-4BCA-8741-54E2244D6E18}" sibTransId="{9FB452BB-BC0A-4BA0-9E62-9C1907605404}"/>
    <dgm:cxn modelId="{0BEA7D0F-19D3-4C36-9BD9-833D6BD7732E}" srcId="{E9EA4605-F505-49B5-A3DE-E062AA7B0990}" destId="{5D24F23B-4E25-4177-B926-A33EA0F34A25}" srcOrd="3" destOrd="0" parTransId="{775ADB05-79AC-400D-87C9-C8CD231E5A88}" sibTransId="{2628605D-CFEB-4B48-B329-8BC46259DA60}"/>
    <dgm:cxn modelId="{BECD3CBB-90D8-4E6F-987D-D0E32B74966E}" srcId="{E9EA4605-F505-49B5-A3DE-E062AA7B0990}" destId="{7016A69B-12E7-4779-9CD0-1A74981C3CB0}" srcOrd="0" destOrd="0" parTransId="{A95FF21C-B5DE-44C5-9564-0277477CA3E6}" sibTransId="{E596D1D5-A8A6-497E-96B6-6D107BE082EC}"/>
    <dgm:cxn modelId="{5DA30A06-B238-4E02-A14E-733149AEEC14}" srcId="{E9EA4605-F505-49B5-A3DE-E062AA7B0990}" destId="{FBD236DA-0F3B-4A51-B6D0-C2A26B855721}" srcOrd="4" destOrd="0" parTransId="{F23F2063-D046-44E1-BF3F-4258D21865C7}" sibTransId="{9FD6C195-0A67-4424-A6F5-822C8F5162A8}"/>
    <dgm:cxn modelId="{4FCA7149-8530-4760-B281-5F727A556BF4}" srcId="{E9EA4605-F505-49B5-A3DE-E062AA7B0990}" destId="{21F7FFCA-DFEF-40D3-A807-29CDCEAF261F}" srcOrd="7" destOrd="0" parTransId="{8B5B5A1A-2A14-45EC-B3EE-A3D123611674}" sibTransId="{45AE11FA-A6F3-4DF5-B8F4-E8921A7BC13C}"/>
    <dgm:cxn modelId="{879F4402-0029-4804-A441-004E8FA786E5}" type="presOf" srcId="{E9EA4605-F505-49B5-A3DE-E062AA7B0990}" destId="{0B60C5E5-7EFC-481F-9FCC-AD4687A2A07E}" srcOrd="0" destOrd="0" presId="urn:microsoft.com/office/officeart/2005/8/layout/default#1"/>
    <dgm:cxn modelId="{74DE8DB1-931F-4EF4-9CBD-0489194C43CE}" srcId="{E9EA4605-F505-49B5-A3DE-E062AA7B0990}" destId="{172D6DDE-5A09-48F1-94B4-B73EC06EC94B}" srcOrd="6" destOrd="0" parTransId="{A8859499-692B-4657-8C2C-56999951C703}" sibTransId="{228C60B9-17DE-48BE-98C2-B15E0E2BC70A}"/>
    <dgm:cxn modelId="{FFC54B36-A6CC-440B-899E-B777CEF0710C}" type="presOf" srcId="{21F7FFCA-DFEF-40D3-A807-29CDCEAF261F}" destId="{D07159AD-6D97-4B21-BB1D-4234E180DD12}" srcOrd="0" destOrd="0" presId="urn:microsoft.com/office/officeart/2005/8/layout/default#1"/>
    <dgm:cxn modelId="{6BE49CC9-3C32-4DFA-BE45-4C4D83CBCB67}" srcId="{E9EA4605-F505-49B5-A3DE-E062AA7B0990}" destId="{1042DD9E-E84E-4C29-A49F-502A7C610BE3}" srcOrd="2" destOrd="0" parTransId="{738D563A-1957-4E57-918B-D17BB5B27ADF}" sibTransId="{4F1BA541-30CF-4357-AB96-56C66CEC3FCA}"/>
    <dgm:cxn modelId="{B9D36EF3-9929-4A01-A242-DAC476C92BB2}" type="presOf" srcId="{1042DD9E-E84E-4C29-A49F-502A7C610BE3}" destId="{46FE3D05-3C6C-4EAE-B380-1F7D2A7A4D26}" srcOrd="0" destOrd="0" presId="urn:microsoft.com/office/officeart/2005/8/layout/default#1"/>
    <dgm:cxn modelId="{1410F613-137B-4024-9B41-6C18DB1D349B}" srcId="{E9EA4605-F505-49B5-A3DE-E062AA7B0990}" destId="{C83BFEA8-3DB1-4CC6-B37D-9F8906A3902F}" srcOrd="1" destOrd="0" parTransId="{D9FC61DF-E347-4686-AA21-AEB6D2966146}" sibTransId="{2CD7D5C3-0A75-4223-A6E2-33976A9580FC}"/>
    <dgm:cxn modelId="{39B71BC9-B7EB-4676-B809-3166CD22A7DC}" type="presOf" srcId="{6388404E-ECFC-4472-BC1B-9B84AD6319B8}" destId="{F76B5DE0-C34A-40D0-8DDD-7034C149965E}" srcOrd="0" destOrd="0" presId="urn:microsoft.com/office/officeart/2005/8/layout/default#1"/>
    <dgm:cxn modelId="{F9ECA328-EBC5-4AFE-8E3F-9DDE20C31D42}" type="presOf" srcId="{FBD236DA-0F3B-4A51-B6D0-C2A26B855721}" destId="{79A5373B-A19F-4221-9984-050A88D15920}" srcOrd="0" destOrd="0" presId="urn:microsoft.com/office/officeart/2005/8/layout/default#1"/>
    <dgm:cxn modelId="{87111F72-D1B5-4000-9F96-AF4EDA8AAD76}" type="presParOf" srcId="{0B60C5E5-7EFC-481F-9FCC-AD4687A2A07E}" destId="{6517D4D3-1937-4288-BB09-A9A16E671F08}" srcOrd="0" destOrd="0" presId="urn:microsoft.com/office/officeart/2005/8/layout/default#1"/>
    <dgm:cxn modelId="{D8436D41-B3CF-413F-B1C1-F757C49137FA}" type="presParOf" srcId="{0B60C5E5-7EFC-481F-9FCC-AD4687A2A07E}" destId="{CE635A75-8540-4AC5-9F72-7E24ED79EDE8}" srcOrd="1" destOrd="0" presId="urn:microsoft.com/office/officeart/2005/8/layout/default#1"/>
    <dgm:cxn modelId="{EA36711D-A549-4AFD-8C9F-4D333D2D1299}" type="presParOf" srcId="{0B60C5E5-7EFC-481F-9FCC-AD4687A2A07E}" destId="{ED57C5A6-015A-4A4B-BF57-7B45BEBDEB4A}" srcOrd="2" destOrd="0" presId="urn:microsoft.com/office/officeart/2005/8/layout/default#1"/>
    <dgm:cxn modelId="{8875234B-7241-4F3E-9CE9-3EC18686DE26}" type="presParOf" srcId="{0B60C5E5-7EFC-481F-9FCC-AD4687A2A07E}" destId="{228509CF-D21E-4668-B67A-3440E52E4460}" srcOrd="3" destOrd="0" presId="urn:microsoft.com/office/officeart/2005/8/layout/default#1"/>
    <dgm:cxn modelId="{B798429B-F2F9-4522-B49C-18B7BAF5FC9C}" type="presParOf" srcId="{0B60C5E5-7EFC-481F-9FCC-AD4687A2A07E}" destId="{46FE3D05-3C6C-4EAE-B380-1F7D2A7A4D26}" srcOrd="4" destOrd="0" presId="urn:microsoft.com/office/officeart/2005/8/layout/default#1"/>
    <dgm:cxn modelId="{06ADC0F4-E234-464D-93A9-4A70BA1B0B29}" type="presParOf" srcId="{0B60C5E5-7EFC-481F-9FCC-AD4687A2A07E}" destId="{85DEEB2A-CF27-4E58-BCC2-6A514D66F72B}" srcOrd="5" destOrd="0" presId="urn:microsoft.com/office/officeart/2005/8/layout/default#1"/>
    <dgm:cxn modelId="{7466DBB5-3572-454A-973D-FA4B092F2695}" type="presParOf" srcId="{0B60C5E5-7EFC-481F-9FCC-AD4687A2A07E}" destId="{B8A8A123-B170-41AB-937D-96BEFE8837E8}" srcOrd="6" destOrd="0" presId="urn:microsoft.com/office/officeart/2005/8/layout/default#1"/>
    <dgm:cxn modelId="{EB19FE6C-8A57-4306-BE68-E1DCCE030A4C}" type="presParOf" srcId="{0B60C5E5-7EFC-481F-9FCC-AD4687A2A07E}" destId="{6FC83469-EE30-481B-9DAF-A23E674E3492}" srcOrd="7" destOrd="0" presId="urn:microsoft.com/office/officeart/2005/8/layout/default#1"/>
    <dgm:cxn modelId="{6E3EA46C-89A5-4D56-94C1-BD9A0B8AB7B5}" type="presParOf" srcId="{0B60C5E5-7EFC-481F-9FCC-AD4687A2A07E}" destId="{79A5373B-A19F-4221-9984-050A88D15920}" srcOrd="8" destOrd="0" presId="urn:microsoft.com/office/officeart/2005/8/layout/default#1"/>
    <dgm:cxn modelId="{6D598AF5-FB1C-4905-8862-FCD5CE75FC38}" type="presParOf" srcId="{0B60C5E5-7EFC-481F-9FCC-AD4687A2A07E}" destId="{B63F3084-78FE-48AF-B409-E8A5E4D4CD7C}" srcOrd="9" destOrd="0" presId="urn:microsoft.com/office/officeart/2005/8/layout/default#1"/>
    <dgm:cxn modelId="{FAB310E9-8872-4348-B77E-B389C6C7C3E7}" type="presParOf" srcId="{0B60C5E5-7EFC-481F-9FCC-AD4687A2A07E}" destId="{F76B5DE0-C34A-40D0-8DDD-7034C149965E}" srcOrd="10" destOrd="0" presId="urn:microsoft.com/office/officeart/2005/8/layout/default#1"/>
    <dgm:cxn modelId="{479BD8B8-1E29-485A-A84D-7E18E18F732D}" type="presParOf" srcId="{0B60C5E5-7EFC-481F-9FCC-AD4687A2A07E}" destId="{BFF919BB-11C6-4263-9FEB-B5D7C981D5E0}" srcOrd="11" destOrd="0" presId="urn:microsoft.com/office/officeart/2005/8/layout/default#1"/>
    <dgm:cxn modelId="{871CF5AA-31D8-49C7-9C40-DC0515A0F8DC}" type="presParOf" srcId="{0B60C5E5-7EFC-481F-9FCC-AD4687A2A07E}" destId="{630B6782-B96B-4424-9F01-A0727DE6B619}" srcOrd="12" destOrd="0" presId="urn:microsoft.com/office/officeart/2005/8/layout/default#1"/>
    <dgm:cxn modelId="{1BD43BFF-8B9F-4B54-97A3-3BFF2BE5F055}" type="presParOf" srcId="{0B60C5E5-7EFC-481F-9FCC-AD4687A2A07E}" destId="{57EC450A-E29E-40A5-83DC-FF77BD67443E}" srcOrd="13" destOrd="0" presId="urn:microsoft.com/office/officeart/2005/8/layout/default#1"/>
    <dgm:cxn modelId="{29290C22-F857-461D-9D33-D86AD0FDCA08}" type="presParOf" srcId="{0B60C5E5-7EFC-481F-9FCC-AD4687A2A07E}" destId="{D07159AD-6D97-4B21-BB1D-4234E180DD12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99CE43-5707-4EFD-B302-664FB92DCFEC}" type="doc">
      <dgm:prSet loTypeId="urn:microsoft.com/office/officeart/2005/8/layout/default#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C8C210EB-5157-4805-BA7F-2D1E5EBE12C2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Να αποδοθούν στους Δήμους το σύνολο των πόρων που προβλέπει η Νομοθεσία.</a:t>
          </a:r>
          <a:endParaRPr lang="el-GR" sz="1800" dirty="0">
            <a:latin typeface="Calibri" pitchFamily="34" charset="0"/>
          </a:endParaRPr>
        </a:p>
      </dgm:t>
    </dgm:pt>
    <dgm:pt modelId="{3CA6BCA5-264F-4FFA-8E6F-0F73B975D134}" type="parTrans" cxnId="{0E3AEBDE-E431-41B3-A664-42170D5AD412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07BA6E8-810A-42C1-9F7A-E8202AF35293}" type="sibTrans" cxnId="{0E3AEBDE-E431-41B3-A664-42170D5AD412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DE17C7C8-F4AB-46EA-A562-4E984718390F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Να αξιοποιούν οι Δήμοι τα ανταποδοτικά τέλη </a:t>
          </a:r>
          <a:r>
            <a:rPr lang="en-US" sz="1800" b="1" dirty="0" smtClean="0">
              <a:latin typeface="Calibri" pitchFamily="34" charset="0"/>
            </a:rPr>
            <a:t>&amp; </a:t>
          </a:r>
          <a:r>
            <a:rPr lang="el-GR" sz="1800" b="1" dirty="0" smtClean="0">
              <a:latin typeface="Calibri" pitchFamily="34" charset="0"/>
            </a:rPr>
            <a:t>για άλλους σκοπούς.</a:t>
          </a:r>
          <a:endParaRPr lang="el-GR" sz="1800" dirty="0">
            <a:latin typeface="Calibri" pitchFamily="34" charset="0"/>
          </a:endParaRPr>
        </a:p>
      </dgm:t>
    </dgm:pt>
    <dgm:pt modelId="{B7A01342-885F-483C-A9A5-1C92EAE9392B}" type="parTrans" cxnId="{3C10FEBE-2A41-495A-AACE-5566CC6B25A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B5FB8DA0-104A-4F1D-9417-2DAD5DDF301B}" type="sibTrans" cxnId="{3C10FEBE-2A41-495A-AACE-5566CC6B25A8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AC9130C1-8C01-44AB-B833-838DC8F2499F}">
      <dgm:prSet custT="1"/>
      <dgm:spPr>
        <a:solidFill>
          <a:srgbClr val="000066"/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Το 87%, θεωρεί σωστή την πρόταση να μην καταθέσουν οι Δήμοι τα ταμειακά τους διαθέσιμα στην Τράπεζα της Ελλάδος.</a:t>
          </a:r>
          <a:endParaRPr lang="el-GR" sz="1800" dirty="0">
            <a:latin typeface="Calibri" pitchFamily="34" charset="0"/>
          </a:endParaRPr>
        </a:p>
      </dgm:t>
    </dgm:pt>
    <dgm:pt modelId="{C0EA9B31-4DF6-46FA-84ED-A217CBF13969}" type="parTrans" cxnId="{04EA3F62-52A6-4124-9CB7-FA416F4DB2B0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9F253895-62D2-4779-B9AB-004EC26C553D}" type="sibTrans" cxnId="{04EA3F62-52A6-4124-9CB7-FA416F4DB2B0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72D2C745-D509-4372-A250-ABEE474D915E}">
      <dgm:prSet custT="1"/>
      <dgm:spPr>
        <a:solidFill>
          <a:srgbClr val="333300"/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Σχεδόν 8 στους 10 διαφωνούν με την απλή αναλογική. </a:t>
          </a:r>
          <a:endParaRPr lang="el-GR" sz="1800" dirty="0">
            <a:latin typeface="Calibri" pitchFamily="34" charset="0"/>
          </a:endParaRPr>
        </a:p>
      </dgm:t>
    </dgm:pt>
    <dgm:pt modelId="{141C016C-5770-4837-895D-A86F6A1251C4}" type="parTrans" cxnId="{51E3EFC0-6953-4F0A-95BE-755C3F36F79C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7C9AA31-87E4-4B36-9EB4-916AFC9DDF13}" type="sibTrans" cxnId="{51E3EFC0-6953-4F0A-95BE-755C3F36F79C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9F169FC-0834-4D14-A7A0-3B2F816D045D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Προτεραιότητα η ενίσχυση της οικονομικής αυτοτέλειας των Δήμων, η αναβάθμιση της καταστατικής θέσης των αιρετών </a:t>
          </a:r>
          <a:r>
            <a:rPr lang="en-US" sz="1800" b="1" dirty="0" smtClean="0">
              <a:latin typeface="Calibri" pitchFamily="34" charset="0"/>
            </a:rPr>
            <a:t>&amp; </a:t>
          </a:r>
          <a:r>
            <a:rPr lang="el-GR" sz="1800" b="1" dirty="0" smtClean="0">
              <a:latin typeface="Calibri" pitchFamily="34" charset="0"/>
            </a:rPr>
            <a:t>η ανάληψη του κοινωνικού κράτους από τους Δήμους.</a:t>
          </a:r>
          <a:endParaRPr lang="el-GR" sz="1800" dirty="0">
            <a:latin typeface="Calibri" pitchFamily="34" charset="0"/>
          </a:endParaRPr>
        </a:p>
      </dgm:t>
    </dgm:pt>
    <dgm:pt modelId="{76DDFC86-1D58-4750-B352-2513DFFC110D}" type="parTrans" cxnId="{4D4F99A5-FB34-4789-AB97-0AFD8D738ACE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F27FCF85-58D4-45B2-99FE-063001AC51F7}" type="sibTrans" cxnId="{4D4F99A5-FB34-4789-AB97-0AFD8D738ACE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636F1AD8-4679-488D-8AB1-61B27631BD6A}" type="pres">
      <dgm:prSet presAssocID="{AD99CE43-5707-4EFD-B302-664FB92DCF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EFC5126-E18B-49ED-A08F-33523071F957}" type="pres">
      <dgm:prSet presAssocID="{C8C210EB-5157-4805-BA7F-2D1E5EBE12C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D801133-8A98-4E7E-A3A6-11B95D4F4933}" type="pres">
      <dgm:prSet presAssocID="{307BA6E8-810A-42C1-9F7A-E8202AF35293}" presName="sibTrans" presStyleCnt="0"/>
      <dgm:spPr/>
    </dgm:pt>
    <dgm:pt modelId="{D110CC30-A1FC-495D-9DB1-6AB24A05AAED}" type="pres">
      <dgm:prSet presAssocID="{DE17C7C8-F4AB-46EA-A562-4E984718390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99721B-17CA-4FBC-AD5F-57A1FB8943C4}" type="pres">
      <dgm:prSet presAssocID="{B5FB8DA0-104A-4F1D-9417-2DAD5DDF301B}" presName="sibTrans" presStyleCnt="0"/>
      <dgm:spPr/>
    </dgm:pt>
    <dgm:pt modelId="{E16029F3-946D-4D8F-914B-D3F5F6FA4346}" type="pres">
      <dgm:prSet presAssocID="{AC9130C1-8C01-44AB-B833-838DC8F249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AFCF27-A3BF-4F13-AF34-2846DC73A2C9}" type="pres">
      <dgm:prSet presAssocID="{9F253895-62D2-4779-B9AB-004EC26C553D}" presName="sibTrans" presStyleCnt="0"/>
      <dgm:spPr/>
    </dgm:pt>
    <dgm:pt modelId="{D078CAAC-CE3A-4254-AFCE-DB4E18A85C1B}" type="pres">
      <dgm:prSet presAssocID="{72D2C745-D509-4372-A250-ABEE474D915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CA66B1-1201-45D9-B35D-AF08F8CA3C6F}" type="pres">
      <dgm:prSet presAssocID="{37C9AA31-87E4-4B36-9EB4-916AFC9DDF13}" presName="sibTrans" presStyleCnt="0"/>
      <dgm:spPr/>
    </dgm:pt>
    <dgm:pt modelId="{841C3AAE-7EA4-4BF9-BDC2-30A7EE173FD9}" type="pres">
      <dgm:prSet presAssocID="{39F169FC-0834-4D14-A7A0-3B2F816D045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4EA3F62-52A6-4124-9CB7-FA416F4DB2B0}" srcId="{AD99CE43-5707-4EFD-B302-664FB92DCFEC}" destId="{AC9130C1-8C01-44AB-B833-838DC8F2499F}" srcOrd="2" destOrd="0" parTransId="{C0EA9B31-4DF6-46FA-84ED-A217CBF13969}" sibTransId="{9F253895-62D2-4779-B9AB-004EC26C553D}"/>
    <dgm:cxn modelId="{22327982-F0F8-4559-B42F-A44CC4FEC364}" type="presOf" srcId="{72D2C745-D509-4372-A250-ABEE474D915E}" destId="{D078CAAC-CE3A-4254-AFCE-DB4E18A85C1B}" srcOrd="0" destOrd="0" presId="urn:microsoft.com/office/officeart/2005/8/layout/default#2"/>
    <dgm:cxn modelId="{4D4F99A5-FB34-4789-AB97-0AFD8D738ACE}" srcId="{AD99CE43-5707-4EFD-B302-664FB92DCFEC}" destId="{39F169FC-0834-4D14-A7A0-3B2F816D045D}" srcOrd="4" destOrd="0" parTransId="{76DDFC86-1D58-4750-B352-2513DFFC110D}" sibTransId="{F27FCF85-58D4-45B2-99FE-063001AC51F7}"/>
    <dgm:cxn modelId="{6F9F5176-746A-465B-8687-E342FC63A1A9}" type="presOf" srcId="{39F169FC-0834-4D14-A7A0-3B2F816D045D}" destId="{841C3AAE-7EA4-4BF9-BDC2-30A7EE173FD9}" srcOrd="0" destOrd="0" presId="urn:microsoft.com/office/officeart/2005/8/layout/default#2"/>
    <dgm:cxn modelId="{BD20736B-7043-44B9-BB49-DB429FF321C6}" type="presOf" srcId="{AD99CE43-5707-4EFD-B302-664FB92DCFEC}" destId="{636F1AD8-4679-488D-8AB1-61B27631BD6A}" srcOrd="0" destOrd="0" presId="urn:microsoft.com/office/officeart/2005/8/layout/default#2"/>
    <dgm:cxn modelId="{0E3AEBDE-E431-41B3-A664-42170D5AD412}" srcId="{AD99CE43-5707-4EFD-B302-664FB92DCFEC}" destId="{C8C210EB-5157-4805-BA7F-2D1E5EBE12C2}" srcOrd="0" destOrd="0" parTransId="{3CA6BCA5-264F-4FFA-8E6F-0F73B975D134}" sibTransId="{307BA6E8-810A-42C1-9F7A-E8202AF35293}"/>
    <dgm:cxn modelId="{78A6CD9D-0350-44E5-8274-654C79E8642D}" type="presOf" srcId="{DE17C7C8-F4AB-46EA-A562-4E984718390F}" destId="{D110CC30-A1FC-495D-9DB1-6AB24A05AAED}" srcOrd="0" destOrd="0" presId="urn:microsoft.com/office/officeart/2005/8/layout/default#2"/>
    <dgm:cxn modelId="{748CDCB3-6555-4C3D-93D7-788EA66B092B}" type="presOf" srcId="{AC9130C1-8C01-44AB-B833-838DC8F2499F}" destId="{E16029F3-946D-4D8F-914B-D3F5F6FA4346}" srcOrd="0" destOrd="0" presId="urn:microsoft.com/office/officeart/2005/8/layout/default#2"/>
    <dgm:cxn modelId="{3C10FEBE-2A41-495A-AACE-5566CC6B25A8}" srcId="{AD99CE43-5707-4EFD-B302-664FB92DCFEC}" destId="{DE17C7C8-F4AB-46EA-A562-4E984718390F}" srcOrd="1" destOrd="0" parTransId="{B7A01342-885F-483C-A9A5-1C92EAE9392B}" sibTransId="{B5FB8DA0-104A-4F1D-9417-2DAD5DDF301B}"/>
    <dgm:cxn modelId="{51E3EFC0-6953-4F0A-95BE-755C3F36F79C}" srcId="{AD99CE43-5707-4EFD-B302-664FB92DCFEC}" destId="{72D2C745-D509-4372-A250-ABEE474D915E}" srcOrd="3" destOrd="0" parTransId="{141C016C-5770-4837-895D-A86F6A1251C4}" sibTransId="{37C9AA31-87E4-4B36-9EB4-916AFC9DDF13}"/>
    <dgm:cxn modelId="{E30E63F4-BC00-4F1A-8BF7-EFF8B466E68A}" type="presOf" srcId="{C8C210EB-5157-4805-BA7F-2D1E5EBE12C2}" destId="{3EFC5126-E18B-49ED-A08F-33523071F957}" srcOrd="0" destOrd="0" presId="urn:microsoft.com/office/officeart/2005/8/layout/default#2"/>
    <dgm:cxn modelId="{AA8B0DB6-D894-42EB-A451-FB719FB1AB47}" type="presParOf" srcId="{636F1AD8-4679-488D-8AB1-61B27631BD6A}" destId="{3EFC5126-E18B-49ED-A08F-33523071F957}" srcOrd="0" destOrd="0" presId="urn:microsoft.com/office/officeart/2005/8/layout/default#2"/>
    <dgm:cxn modelId="{2C28D16B-1358-47AD-82CD-583E075269D3}" type="presParOf" srcId="{636F1AD8-4679-488D-8AB1-61B27631BD6A}" destId="{5D801133-8A98-4E7E-A3A6-11B95D4F4933}" srcOrd="1" destOrd="0" presId="urn:microsoft.com/office/officeart/2005/8/layout/default#2"/>
    <dgm:cxn modelId="{984372CA-F463-40A5-B0DC-5152A416EED3}" type="presParOf" srcId="{636F1AD8-4679-488D-8AB1-61B27631BD6A}" destId="{D110CC30-A1FC-495D-9DB1-6AB24A05AAED}" srcOrd="2" destOrd="0" presId="urn:microsoft.com/office/officeart/2005/8/layout/default#2"/>
    <dgm:cxn modelId="{43DDDFC0-9338-48AF-A2F8-5911D4C36FB8}" type="presParOf" srcId="{636F1AD8-4679-488D-8AB1-61B27631BD6A}" destId="{FC99721B-17CA-4FBC-AD5F-57A1FB8943C4}" srcOrd="3" destOrd="0" presId="urn:microsoft.com/office/officeart/2005/8/layout/default#2"/>
    <dgm:cxn modelId="{67A3DD07-885D-4B8B-A823-593886DFEBF5}" type="presParOf" srcId="{636F1AD8-4679-488D-8AB1-61B27631BD6A}" destId="{E16029F3-946D-4D8F-914B-D3F5F6FA4346}" srcOrd="4" destOrd="0" presId="urn:microsoft.com/office/officeart/2005/8/layout/default#2"/>
    <dgm:cxn modelId="{100CCB02-DF7E-47A3-B635-D440856DB508}" type="presParOf" srcId="{636F1AD8-4679-488D-8AB1-61B27631BD6A}" destId="{F6AFCF27-A3BF-4F13-AF34-2846DC73A2C9}" srcOrd="5" destOrd="0" presId="urn:microsoft.com/office/officeart/2005/8/layout/default#2"/>
    <dgm:cxn modelId="{97AB63B8-3ABB-44D8-AA98-C7548BE7AE06}" type="presParOf" srcId="{636F1AD8-4679-488D-8AB1-61B27631BD6A}" destId="{D078CAAC-CE3A-4254-AFCE-DB4E18A85C1B}" srcOrd="6" destOrd="0" presId="urn:microsoft.com/office/officeart/2005/8/layout/default#2"/>
    <dgm:cxn modelId="{70E6F9D6-F251-4123-9FC0-4E3B0E6D3D84}" type="presParOf" srcId="{636F1AD8-4679-488D-8AB1-61B27631BD6A}" destId="{45CA66B1-1201-45D9-B35D-AF08F8CA3C6F}" srcOrd="7" destOrd="0" presId="urn:microsoft.com/office/officeart/2005/8/layout/default#2"/>
    <dgm:cxn modelId="{B5FA01A3-87E3-4841-B560-41C34B27A7EA}" type="presParOf" srcId="{636F1AD8-4679-488D-8AB1-61B27631BD6A}" destId="{841C3AAE-7EA4-4BF9-BDC2-30A7EE173FD9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6D2C64-571C-4044-A01A-AA8129534C39}" type="doc">
      <dgm:prSet loTypeId="urn:microsoft.com/office/officeart/2005/8/layout/b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5BFB05B8-E4E6-4C87-8759-5D9B918F9D0E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Καθιέρωση αποζημίωσης για κάθε αιρετό που συμμετέχει σε όργανα Δήμων.</a:t>
          </a:r>
          <a:endParaRPr lang="el-GR" sz="1800" dirty="0">
            <a:latin typeface="Calibri" pitchFamily="34" charset="0"/>
          </a:endParaRPr>
        </a:p>
      </dgm:t>
    </dgm:pt>
    <dgm:pt modelId="{037E81F5-5975-4757-AF0A-3CB8035B8813}" type="parTrans" cxnId="{9C4CD375-063F-4F7C-BBCB-9ADD708F3E4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56C3F5D9-09C3-4AC8-B53F-B915875DBF2C}" type="sibTrans" cxnId="{9C4CD375-063F-4F7C-BBCB-9ADD708F3E46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8892E3A8-4097-4C77-BB22-68BA6D01E292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Θέσπιση ενιαίας ανεξάρτητης αρχής εξωτερικών ελέγχων.</a:t>
          </a:r>
          <a:endParaRPr lang="el-GR" sz="1800" dirty="0">
            <a:latin typeface="Calibri" pitchFamily="34" charset="0"/>
          </a:endParaRPr>
        </a:p>
      </dgm:t>
    </dgm:pt>
    <dgm:pt modelId="{36199D5A-9849-435D-BC46-157C56922094}" type="parTrans" cxnId="{A9A8E40A-A8B1-40E6-A8CD-F8657B35C07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F7A56E62-4B86-4CAD-BBD7-B2B2941B63BC}" type="sibTrans" cxnId="{A9A8E40A-A8B1-40E6-A8CD-F8657B35C078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93DA1206-AB19-4D76-AA4E-39204D5257A2}">
      <dgm:prSet custT="1"/>
      <dgm:spPr>
        <a:solidFill>
          <a:srgbClr val="333300"/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Δημιουργία αναπτυξιακού προγράμματος για την αυτοδιοίκηση </a:t>
          </a:r>
          <a:endParaRPr lang="el-GR" sz="1800" dirty="0">
            <a:latin typeface="Calibri" pitchFamily="34" charset="0"/>
          </a:endParaRPr>
        </a:p>
      </dgm:t>
    </dgm:pt>
    <dgm:pt modelId="{B5029588-FFBD-439D-9370-29441850CE99}" type="parTrans" cxnId="{403C4E22-D173-4AFE-B689-FCDC40913CFB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124E359-1A92-44A1-BA63-65020D438161}" type="sibTrans" cxnId="{403C4E22-D173-4AFE-B689-FCDC40913CFB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D02A6AA9-3D74-4FEE-A6F7-EBCA1936B6D0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l-GR" sz="1700" b="1" dirty="0" smtClean="0">
              <a:latin typeface="Calibri" pitchFamily="34" charset="0"/>
            </a:rPr>
            <a:t>Να έχουν οι Δήμοι δικαίωμα να προσλαμβάνουν προσωπικό με βάση τις ανάγκες &amp; τις οικονομικές δυνατότητες τους.</a:t>
          </a:r>
          <a:endParaRPr lang="el-GR" sz="1700" b="1" dirty="0">
            <a:latin typeface="Calibri" pitchFamily="34" charset="0"/>
          </a:endParaRPr>
        </a:p>
      </dgm:t>
    </dgm:pt>
    <dgm:pt modelId="{FAAF0384-533A-4E01-8DA3-8E138BD1B000}" type="parTrans" cxnId="{2DDD7236-7760-44E5-B434-242B4AB5E345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06FC2E66-C184-4F58-AC31-23C6D65107D3}" type="sibTrans" cxnId="{2DDD7236-7760-44E5-B434-242B4AB5E345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C2B4FBBB-2D11-477C-9464-3D16F859BB84}">
      <dgm:prSet custT="1"/>
      <dgm:spPr>
        <a:solidFill>
          <a:srgbClr val="660033"/>
        </a:solidFill>
      </dgm:spPr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Συγκεκριμένες πολιτικές για την αντιμετώπιση του δημογραφικού προβλήματος.</a:t>
          </a:r>
          <a:endParaRPr lang="el-GR" sz="1800" dirty="0">
            <a:latin typeface="Calibri" pitchFamily="34" charset="0"/>
          </a:endParaRPr>
        </a:p>
      </dgm:t>
    </dgm:pt>
    <dgm:pt modelId="{7354BAD8-14E7-4026-ABC9-B0FC215DF668}" type="parTrans" cxnId="{E3B4D813-DD03-4766-9BC1-5EBFEB8D2072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ED35ABBF-E5D4-45DD-A010-7D8CD7F87EC2}" type="sibTrans" cxnId="{E3B4D813-DD03-4766-9BC1-5EBFEB8D2072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27A2C35A-776C-4829-94E2-7B8F217F1AB5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Αλλαγή θεσμικού πλαισίου λειτουργίας της Δημοτικής Αστυνομίας.</a:t>
          </a:r>
          <a:endParaRPr lang="el-GR" sz="1800" dirty="0">
            <a:latin typeface="Calibri" pitchFamily="34" charset="0"/>
          </a:endParaRPr>
        </a:p>
      </dgm:t>
    </dgm:pt>
    <dgm:pt modelId="{367B052D-6C1E-4EF4-8447-CBCE686DDB70}" type="parTrans" cxnId="{873568E4-5FA4-4778-A2FA-29F341DCF7FA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CD507DB2-6D7C-483E-84F2-3CBFEEFB9D4E}" type="sibTrans" cxnId="{873568E4-5FA4-4778-A2FA-29F341DCF7FA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5FB52AFB-9456-464F-9E35-8A23F1B65C78}" type="pres">
      <dgm:prSet presAssocID="{B36D2C64-571C-4044-A01A-AA8129534C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C9E1172-B656-4055-979A-06F729ADF357}" type="pres">
      <dgm:prSet presAssocID="{5BFB05B8-E4E6-4C87-8759-5D9B918F9D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E9026C-5331-4082-9356-1C8FD28003A4}" type="pres">
      <dgm:prSet presAssocID="{56C3F5D9-09C3-4AC8-B53F-B915875DBF2C}" presName="sibTrans" presStyleLbl="sibTrans1D1" presStyleIdx="0" presStyleCnt="5"/>
      <dgm:spPr/>
      <dgm:t>
        <a:bodyPr/>
        <a:lstStyle/>
        <a:p>
          <a:endParaRPr lang="el-GR"/>
        </a:p>
      </dgm:t>
    </dgm:pt>
    <dgm:pt modelId="{290F0277-1B00-495E-AE3E-C9DBE54E31DC}" type="pres">
      <dgm:prSet presAssocID="{56C3F5D9-09C3-4AC8-B53F-B915875DBF2C}" presName="connectorText" presStyleLbl="sibTrans1D1" presStyleIdx="0" presStyleCnt="5"/>
      <dgm:spPr/>
      <dgm:t>
        <a:bodyPr/>
        <a:lstStyle/>
        <a:p>
          <a:endParaRPr lang="el-GR"/>
        </a:p>
      </dgm:t>
    </dgm:pt>
    <dgm:pt modelId="{C3D09422-8698-4D2D-A07E-2D4C0011F708}" type="pres">
      <dgm:prSet presAssocID="{8892E3A8-4097-4C77-BB22-68BA6D01E29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88890D-3296-4FA6-A7EC-86579AA38BA8}" type="pres">
      <dgm:prSet presAssocID="{F7A56E62-4B86-4CAD-BBD7-B2B2941B63BC}" presName="sibTrans" presStyleLbl="sibTrans1D1" presStyleIdx="1" presStyleCnt="5"/>
      <dgm:spPr/>
      <dgm:t>
        <a:bodyPr/>
        <a:lstStyle/>
        <a:p>
          <a:endParaRPr lang="el-GR"/>
        </a:p>
      </dgm:t>
    </dgm:pt>
    <dgm:pt modelId="{AE0D28DC-D248-427A-93B4-B3488327582E}" type="pres">
      <dgm:prSet presAssocID="{F7A56E62-4B86-4CAD-BBD7-B2B2941B63BC}" presName="connectorText" presStyleLbl="sibTrans1D1" presStyleIdx="1" presStyleCnt="5"/>
      <dgm:spPr/>
      <dgm:t>
        <a:bodyPr/>
        <a:lstStyle/>
        <a:p>
          <a:endParaRPr lang="el-GR"/>
        </a:p>
      </dgm:t>
    </dgm:pt>
    <dgm:pt modelId="{02F88664-CCC3-459E-A68A-3C1C07A78F6C}" type="pres">
      <dgm:prSet presAssocID="{93DA1206-AB19-4D76-AA4E-39204D5257A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316F1D-F031-400A-B9D4-009AE84F42BB}" type="pres">
      <dgm:prSet presAssocID="{3124E359-1A92-44A1-BA63-65020D438161}" presName="sibTrans" presStyleLbl="sibTrans1D1" presStyleIdx="2" presStyleCnt="5"/>
      <dgm:spPr/>
      <dgm:t>
        <a:bodyPr/>
        <a:lstStyle/>
        <a:p>
          <a:endParaRPr lang="el-GR"/>
        </a:p>
      </dgm:t>
    </dgm:pt>
    <dgm:pt modelId="{3979A710-9E63-47E2-A88A-8C1D55AD1B10}" type="pres">
      <dgm:prSet presAssocID="{3124E359-1A92-44A1-BA63-65020D438161}" presName="connectorText" presStyleLbl="sibTrans1D1" presStyleIdx="2" presStyleCnt="5"/>
      <dgm:spPr/>
      <dgm:t>
        <a:bodyPr/>
        <a:lstStyle/>
        <a:p>
          <a:endParaRPr lang="el-GR"/>
        </a:p>
      </dgm:t>
    </dgm:pt>
    <dgm:pt modelId="{0A1DCA70-CF75-4424-8FC5-C096BED7737A}" type="pres">
      <dgm:prSet presAssocID="{D02A6AA9-3D74-4FEE-A6F7-EBCA1936B6D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47376F-7AF9-4B3B-8C77-5E497E3BED77}" type="pres">
      <dgm:prSet presAssocID="{06FC2E66-C184-4F58-AC31-23C6D65107D3}" presName="sibTrans" presStyleLbl="sibTrans1D1" presStyleIdx="3" presStyleCnt="5"/>
      <dgm:spPr/>
      <dgm:t>
        <a:bodyPr/>
        <a:lstStyle/>
        <a:p>
          <a:endParaRPr lang="el-GR"/>
        </a:p>
      </dgm:t>
    </dgm:pt>
    <dgm:pt modelId="{EAC5FE8B-32F8-405E-AD48-2571929F0279}" type="pres">
      <dgm:prSet presAssocID="{06FC2E66-C184-4F58-AC31-23C6D65107D3}" presName="connectorText" presStyleLbl="sibTrans1D1" presStyleIdx="3" presStyleCnt="5"/>
      <dgm:spPr/>
      <dgm:t>
        <a:bodyPr/>
        <a:lstStyle/>
        <a:p>
          <a:endParaRPr lang="el-GR"/>
        </a:p>
      </dgm:t>
    </dgm:pt>
    <dgm:pt modelId="{966341CC-816D-4964-9A2F-925FA6EFF44E}" type="pres">
      <dgm:prSet presAssocID="{C2B4FBBB-2D11-477C-9464-3D16F859BB8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1E15C1-0E2B-4B4E-99DB-ED79A0880984}" type="pres">
      <dgm:prSet presAssocID="{ED35ABBF-E5D4-45DD-A010-7D8CD7F87EC2}" presName="sibTrans" presStyleLbl="sibTrans1D1" presStyleIdx="4" presStyleCnt="5"/>
      <dgm:spPr/>
      <dgm:t>
        <a:bodyPr/>
        <a:lstStyle/>
        <a:p>
          <a:endParaRPr lang="el-GR"/>
        </a:p>
      </dgm:t>
    </dgm:pt>
    <dgm:pt modelId="{FFBE1B9F-6F09-4924-A56E-7714C3F93B55}" type="pres">
      <dgm:prSet presAssocID="{ED35ABBF-E5D4-45DD-A010-7D8CD7F87EC2}" presName="connectorText" presStyleLbl="sibTrans1D1" presStyleIdx="4" presStyleCnt="5"/>
      <dgm:spPr/>
      <dgm:t>
        <a:bodyPr/>
        <a:lstStyle/>
        <a:p>
          <a:endParaRPr lang="el-GR"/>
        </a:p>
      </dgm:t>
    </dgm:pt>
    <dgm:pt modelId="{F81931F0-5F8A-43BB-98FF-901D00AF60C8}" type="pres">
      <dgm:prSet presAssocID="{27A2C35A-776C-4829-94E2-7B8F217F1AB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2F5BF6A-3EB2-4FB0-B350-2C134EEF86FA}" type="presOf" srcId="{D02A6AA9-3D74-4FEE-A6F7-EBCA1936B6D0}" destId="{0A1DCA70-CF75-4424-8FC5-C096BED7737A}" srcOrd="0" destOrd="0" presId="urn:microsoft.com/office/officeart/2005/8/layout/bProcess3"/>
    <dgm:cxn modelId="{0A493DD8-D833-443B-BCFF-989D91FF4462}" type="presOf" srcId="{56C3F5D9-09C3-4AC8-B53F-B915875DBF2C}" destId="{CFE9026C-5331-4082-9356-1C8FD28003A4}" srcOrd="0" destOrd="0" presId="urn:microsoft.com/office/officeart/2005/8/layout/bProcess3"/>
    <dgm:cxn modelId="{2DDD7236-7760-44E5-B434-242B4AB5E345}" srcId="{B36D2C64-571C-4044-A01A-AA8129534C39}" destId="{D02A6AA9-3D74-4FEE-A6F7-EBCA1936B6D0}" srcOrd="3" destOrd="0" parTransId="{FAAF0384-533A-4E01-8DA3-8E138BD1B000}" sibTransId="{06FC2E66-C184-4F58-AC31-23C6D65107D3}"/>
    <dgm:cxn modelId="{467252BF-6D91-4F79-ACF4-409DA9C98079}" type="presOf" srcId="{ED35ABBF-E5D4-45DD-A010-7D8CD7F87EC2}" destId="{6E1E15C1-0E2B-4B4E-99DB-ED79A0880984}" srcOrd="0" destOrd="0" presId="urn:microsoft.com/office/officeart/2005/8/layout/bProcess3"/>
    <dgm:cxn modelId="{873568E4-5FA4-4778-A2FA-29F341DCF7FA}" srcId="{B36D2C64-571C-4044-A01A-AA8129534C39}" destId="{27A2C35A-776C-4829-94E2-7B8F217F1AB5}" srcOrd="5" destOrd="0" parTransId="{367B052D-6C1E-4EF4-8447-CBCE686DDB70}" sibTransId="{CD507DB2-6D7C-483E-84F2-3CBFEEFB9D4E}"/>
    <dgm:cxn modelId="{76DBD885-E1BB-41A5-A812-33D3B275B9C8}" type="presOf" srcId="{93DA1206-AB19-4D76-AA4E-39204D5257A2}" destId="{02F88664-CCC3-459E-A68A-3C1C07A78F6C}" srcOrd="0" destOrd="0" presId="urn:microsoft.com/office/officeart/2005/8/layout/bProcess3"/>
    <dgm:cxn modelId="{75A75F08-1884-407E-81BC-DF12BF6D3D05}" type="presOf" srcId="{B36D2C64-571C-4044-A01A-AA8129534C39}" destId="{5FB52AFB-9456-464F-9E35-8A23F1B65C78}" srcOrd="0" destOrd="0" presId="urn:microsoft.com/office/officeart/2005/8/layout/bProcess3"/>
    <dgm:cxn modelId="{DCBE2746-2730-43E9-BCEC-68A7696EED8A}" type="presOf" srcId="{F7A56E62-4B86-4CAD-BBD7-B2B2941B63BC}" destId="{AE0D28DC-D248-427A-93B4-B3488327582E}" srcOrd="1" destOrd="0" presId="urn:microsoft.com/office/officeart/2005/8/layout/bProcess3"/>
    <dgm:cxn modelId="{D8F1AEEA-DC27-4E6A-BBA7-9C481ACB0466}" type="presOf" srcId="{27A2C35A-776C-4829-94E2-7B8F217F1AB5}" destId="{F81931F0-5F8A-43BB-98FF-901D00AF60C8}" srcOrd="0" destOrd="0" presId="urn:microsoft.com/office/officeart/2005/8/layout/bProcess3"/>
    <dgm:cxn modelId="{E60FE9A7-6D81-43DF-A7EE-4FE5F5EA14CE}" type="presOf" srcId="{3124E359-1A92-44A1-BA63-65020D438161}" destId="{3979A710-9E63-47E2-A88A-8C1D55AD1B10}" srcOrd="1" destOrd="0" presId="urn:microsoft.com/office/officeart/2005/8/layout/bProcess3"/>
    <dgm:cxn modelId="{26D59982-AE6B-4C94-854F-9275284124EA}" type="presOf" srcId="{F7A56E62-4B86-4CAD-BBD7-B2B2941B63BC}" destId="{D088890D-3296-4FA6-A7EC-86579AA38BA8}" srcOrd="0" destOrd="0" presId="urn:microsoft.com/office/officeart/2005/8/layout/bProcess3"/>
    <dgm:cxn modelId="{A6928FC6-151A-4130-8E32-C4E5A0A827DB}" type="presOf" srcId="{06FC2E66-C184-4F58-AC31-23C6D65107D3}" destId="{EAC5FE8B-32F8-405E-AD48-2571929F0279}" srcOrd="1" destOrd="0" presId="urn:microsoft.com/office/officeart/2005/8/layout/bProcess3"/>
    <dgm:cxn modelId="{128D99AE-6C76-4749-9215-6D4F47D27FBF}" type="presOf" srcId="{8892E3A8-4097-4C77-BB22-68BA6D01E292}" destId="{C3D09422-8698-4D2D-A07E-2D4C0011F708}" srcOrd="0" destOrd="0" presId="urn:microsoft.com/office/officeart/2005/8/layout/bProcess3"/>
    <dgm:cxn modelId="{53977A22-BB9B-4020-893A-A247D3CB89CD}" type="presOf" srcId="{06FC2E66-C184-4F58-AC31-23C6D65107D3}" destId="{6B47376F-7AF9-4B3B-8C77-5E497E3BED77}" srcOrd="0" destOrd="0" presId="urn:microsoft.com/office/officeart/2005/8/layout/bProcess3"/>
    <dgm:cxn modelId="{9D1725F1-8D6F-4ED4-8854-853E2DE09498}" type="presOf" srcId="{ED35ABBF-E5D4-45DD-A010-7D8CD7F87EC2}" destId="{FFBE1B9F-6F09-4924-A56E-7714C3F93B55}" srcOrd="1" destOrd="0" presId="urn:microsoft.com/office/officeart/2005/8/layout/bProcess3"/>
    <dgm:cxn modelId="{A9A8E40A-A8B1-40E6-A8CD-F8657B35C078}" srcId="{B36D2C64-571C-4044-A01A-AA8129534C39}" destId="{8892E3A8-4097-4C77-BB22-68BA6D01E292}" srcOrd="1" destOrd="0" parTransId="{36199D5A-9849-435D-BC46-157C56922094}" sibTransId="{F7A56E62-4B86-4CAD-BBD7-B2B2941B63BC}"/>
    <dgm:cxn modelId="{369B2E9B-9E3C-42F8-82EB-528B264A3B54}" type="presOf" srcId="{56C3F5D9-09C3-4AC8-B53F-B915875DBF2C}" destId="{290F0277-1B00-495E-AE3E-C9DBE54E31DC}" srcOrd="1" destOrd="0" presId="urn:microsoft.com/office/officeart/2005/8/layout/bProcess3"/>
    <dgm:cxn modelId="{403C4E22-D173-4AFE-B689-FCDC40913CFB}" srcId="{B36D2C64-571C-4044-A01A-AA8129534C39}" destId="{93DA1206-AB19-4D76-AA4E-39204D5257A2}" srcOrd="2" destOrd="0" parTransId="{B5029588-FFBD-439D-9370-29441850CE99}" sibTransId="{3124E359-1A92-44A1-BA63-65020D438161}"/>
    <dgm:cxn modelId="{ED3D3DB1-51B7-4FAA-8420-294037F0B7C6}" type="presOf" srcId="{C2B4FBBB-2D11-477C-9464-3D16F859BB84}" destId="{966341CC-816D-4964-9A2F-925FA6EFF44E}" srcOrd="0" destOrd="0" presId="urn:microsoft.com/office/officeart/2005/8/layout/bProcess3"/>
    <dgm:cxn modelId="{D54F01B5-E923-4DB0-B477-2712C803034A}" type="presOf" srcId="{5BFB05B8-E4E6-4C87-8759-5D9B918F9D0E}" destId="{3C9E1172-B656-4055-979A-06F729ADF357}" srcOrd="0" destOrd="0" presId="urn:microsoft.com/office/officeart/2005/8/layout/bProcess3"/>
    <dgm:cxn modelId="{E3B4D813-DD03-4766-9BC1-5EBFEB8D2072}" srcId="{B36D2C64-571C-4044-A01A-AA8129534C39}" destId="{C2B4FBBB-2D11-477C-9464-3D16F859BB84}" srcOrd="4" destOrd="0" parTransId="{7354BAD8-14E7-4026-ABC9-B0FC215DF668}" sibTransId="{ED35ABBF-E5D4-45DD-A010-7D8CD7F87EC2}"/>
    <dgm:cxn modelId="{3C418A6A-053C-4DC4-9A12-C70F4E131E39}" type="presOf" srcId="{3124E359-1A92-44A1-BA63-65020D438161}" destId="{21316F1D-F031-400A-B9D4-009AE84F42BB}" srcOrd="0" destOrd="0" presId="urn:microsoft.com/office/officeart/2005/8/layout/bProcess3"/>
    <dgm:cxn modelId="{9C4CD375-063F-4F7C-BBCB-9ADD708F3E46}" srcId="{B36D2C64-571C-4044-A01A-AA8129534C39}" destId="{5BFB05B8-E4E6-4C87-8759-5D9B918F9D0E}" srcOrd="0" destOrd="0" parTransId="{037E81F5-5975-4757-AF0A-3CB8035B8813}" sibTransId="{56C3F5D9-09C3-4AC8-B53F-B915875DBF2C}"/>
    <dgm:cxn modelId="{895D1A83-0A9C-49F3-86E9-4A5F9A6625D7}" type="presParOf" srcId="{5FB52AFB-9456-464F-9E35-8A23F1B65C78}" destId="{3C9E1172-B656-4055-979A-06F729ADF357}" srcOrd="0" destOrd="0" presId="urn:microsoft.com/office/officeart/2005/8/layout/bProcess3"/>
    <dgm:cxn modelId="{30E61454-EA4B-48B6-89E3-E28E49B1AE4B}" type="presParOf" srcId="{5FB52AFB-9456-464F-9E35-8A23F1B65C78}" destId="{CFE9026C-5331-4082-9356-1C8FD28003A4}" srcOrd="1" destOrd="0" presId="urn:microsoft.com/office/officeart/2005/8/layout/bProcess3"/>
    <dgm:cxn modelId="{BFE3DD2A-2D73-4C30-BD1E-4BDE531E0517}" type="presParOf" srcId="{CFE9026C-5331-4082-9356-1C8FD28003A4}" destId="{290F0277-1B00-495E-AE3E-C9DBE54E31DC}" srcOrd="0" destOrd="0" presId="urn:microsoft.com/office/officeart/2005/8/layout/bProcess3"/>
    <dgm:cxn modelId="{606439E6-96EC-491E-BE4A-047AF9C4E8BE}" type="presParOf" srcId="{5FB52AFB-9456-464F-9E35-8A23F1B65C78}" destId="{C3D09422-8698-4D2D-A07E-2D4C0011F708}" srcOrd="2" destOrd="0" presId="urn:microsoft.com/office/officeart/2005/8/layout/bProcess3"/>
    <dgm:cxn modelId="{B62CCA0F-7CA9-46F1-A4A0-23B14BBFB655}" type="presParOf" srcId="{5FB52AFB-9456-464F-9E35-8A23F1B65C78}" destId="{D088890D-3296-4FA6-A7EC-86579AA38BA8}" srcOrd="3" destOrd="0" presId="urn:microsoft.com/office/officeart/2005/8/layout/bProcess3"/>
    <dgm:cxn modelId="{7A1DD68E-B567-4F3D-9E76-36FC67A0A358}" type="presParOf" srcId="{D088890D-3296-4FA6-A7EC-86579AA38BA8}" destId="{AE0D28DC-D248-427A-93B4-B3488327582E}" srcOrd="0" destOrd="0" presId="urn:microsoft.com/office/officeart/2005/8/layout/bProcess3"/>
    <dgm:cxn modelId="{D2A555DF-9225-4EEB-8883-C4913C618A7A}" type="presParOf" srcId="{5FB52AFB-9456-464F-9E35-8A23F1B65C78}" destId="{02F88664-CCC3-459E-A68A-3C1C07A78F6C}" srcOrd="4" destOrd="0" presId="urn:microsoft.com/office/officeart/2005/8/layout/bProcess3"/>
    <dgm:cxn modelId="{43A31CF3-88A2-4835-9F8C-E66CC82B0DBF}" type="presParOf" srcId="{5FB52AFB-9456-464F-9E35-8A23F1B65C78}" destId="{21316F1D-F031-400A-B9D4-009AE84F42BB}" srcOrd="5" destOrd="0" presId="urn:microsoft.com/office/officeart/2005/8/layout/bProcess3"/>
    <dgm:cxn modelId="{4FF20477-9E2F-4E95-899E-7845D87AECC3}" type="presParOf" srcId="{21316F1D-F031-400A-B9D4-009AE84F42BB}" destId="{3979A710-9E63-47E2-A88A-8C1D55AD1B10}" srcOrd="0" destOrd="0" presId="urn:microsoft.com/office/officeart/2005/8/layout/bProcess3"/>
    <dgm:cxn modelId="{7B6B07A4-459C-464C-BF2C-71628BAF8945}" type="presParOf" srcId="{5FB52AFB-9456-464F-9E35-8A23F1B65C78}" destId="{0A1DCA70-CF75-4424-8FC5-C096BED7737A}" srcOrd="6" destOrd="0" presId="urn:microsoft.com/office/officeart/2005/8/layout/bProcess3"/>
    <dgm:cxn modelId="{E8452FEC-D662-4FC3-A6FE-C5DE5D6E1B0D}" type="presParOf" srcId="{5FB52AFB-9456-464F-9E35-8A23F1B65C78}" destId="{6B47376F-7AF9-4B3B-8C77-5E497E3BED77}" srcOrd="7" destOrd="0" presId="urn:microsoft.com/office/officeart/2005/8/layout/bProcess3"/>
    <dgm:cxn modelId="{3B10AE08-8075-4245-A4EC-880B958BBCD5}" type="presParOf" srcId="{6B47376F-7AF9-4B3B-8C77-5E497E3BED77}" destId="{EAC5FE8B-32F8-405E-AD48-2571929F0279}" srcOrd="0" destOrd="0" presId="urn:microsoft.com/office/officeart/2005/8/layout/bProcess3"/>
    <dgm:cxn modelId="{6BE9942E-7C81-45C6-ADF8-CBD8AA3A55FE}" type="presParOf" srcId="{5FB52AFB-9456-464F-9E35-8A23F1B65C78}" destId="{966341CC-816D-4964-9A2F-925FA6EFF44E}" srcOrd="8" destOrd="0" presId="urn:microsoft.com/office/officeart/2005/8/layout/bProcess3"/>
    <dgm:cxn modelId="{30CBB0B3-3A9F-416C-8048-B9C8595C1525}" type="presParOf" srcId="{5FB52AFB-9456-464F-9E35-8A23F1B65C78}" destId="{6E1E15C1-0E2B-4B4E-99DB-ED79A0880984}" srcOrd="9" destOrd="0" presId="urn:microsoft.com/office/officeart/2005/8/layout/bProcess3"/>
    <dgm:cxn modelId="{3D57D6CD-2058-4174-8C6B-4932D31C3FB9}" type="presParOf" srcId="{6E1E15C1-0E2B-4B4E-99DB-ED79A0880984}" destId="{FFBE1B9F-6F09-4924-A56E-7714C3F93B55}" srcOrd="0" destOrd="0" presId="urn:microsoft.com/office/officeart/2005/8/layout/bProcess3"/>
    <dgm:cxn modelId="{E12C0E81-C1F5-4836-96D0-6C81EB37FABD}" type="presParOf" srcId="{5FB52AFB-9456-464F-9E35-8A23F1B65C78}" destId="{F81931F0-5F8A-43BB-98FF-901D00AF60C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C4FEE-6F47-4D83-A990-E06B78E20DCA}">
      <dsp:nvSpPr>
        <dsp:cNvPr id="0" name=""/>
        <dsp:cNvSpPr/>
      </dsp:nvSpPr>
      <dsp:spPr>
        <a:xfrm>
          <a:off x="827246" y="0"/>
          <a:ext cx="9375457" cy="3851275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1E3B77E-1753-422A-BAE1-38FA78136B29}">
      <dsp:nvSpPr>
        <dsp:cNvPr id="0" name=""/>
        <dsp:cNvSpPr/>
      </dsp:nvSpPr>
      <dsp:spPr>
        <a:xfrm>
          <a:off x="437" y="1155382"/>
          <a:ext cx="5250367" cy="154051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b="1" kern="1200" dirty="0" smtClean="0">
              <a:latin typeface="Calibri" pitchFamily="34" charset="0"/>
            </a:rPr>
            <a:t>Διάστημα διεξαγωγής</a:t>
          </a:r>
          <a:r>
            <a:rPr lang="en-US" sz="4000" b="1" kern="1200" dirty="0" smtClean="0">
              <a:latin typeface="Calibri" pitchFamily="34" charset="0"/>
            </a:rPr>
            <a:t>:</a:t>
          </a:r>
          <a:endParaRPr lang="el-GR" sz="4000" b="1" kern="1200" dirty="0">
            <a:latin typeface="Calibri" pitchFamily="34" charset="0"/>
          </a:endParaRPr>
        </a:p>
      </dsp:txBody>
      <dsp:txXfrm>
        <a:off x="75638" y="1230583"/>
        <a:ext cx="5099965" cy="1390108"/>
      </dsp:txXfrm>
    </dsp:sp>
    <dsp:sp modelId="{03FD4484-CB13-4F83-BBAD-33E80FAC9F13}">
      <dsp:nvSpPr>
        <dsp:cNvPr id="0" name=""/>
        <dsp:cNvSpPr/>
      </dsp:nvSpPr>
      <dsp:spPr>
        <a:xfrm>
          <a:off x="5779144" y="1155382"/>
          <a:ext cx="5250367" cy="154051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Calibri" pitchFamily="34" charset="0"/>
            </a:rPr>
            <a:t>26.10.2017-</a:t>
          </a:r>
          <a:r>
            <a:rPr lang="el-GR" sz="4000" b="1" kern="1200" dirty="0" smtClean="0">
              <a:latin typeface="Calibri" pitchFamily="34" charset="0"/>
            </a:rPr>
            <a:t>20.11.2017 </a:t>
          </a:r>
          <a:endParaRPr lang="el-GR" sz="4000" kern="1200" dirty="0">
            <a:latin typeface="Calibri" pitchFamily="34" charset="0"/>
          </a:endParaRPr>
        </a:p>
      </dsp:txBody>
      <dsp:txXfrm>
        <a:off x="5854345" y="1230583"/>
        <a:ext cx="5099965" cy="1390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7D4D3-1937-4288-BB09-A9A16E671F08}">
      <dsp:nvSpPr>
        <dsp:cNvPr id="0" name=""/>
        <dsp:cNvSpPr/>
      </dsp:nvSpPr>
      <dsp:spPr>
        <a:xfrm>
          <a:off x="3430" y="151093"/>
          <a:ext cx="2721520" cy="1632912"/>
        </a:xfrm>
        <a:prstGeom prst="rect">
          <a:avLst/>
        </a:prstGeom>
        <a:solidFill>
          <a:schemeClr val="bg2">
            <a:lumMod val="2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Οικονομικά Αυτοδιοίκησης</a:t>
          </a:r>
          <a:endParaRPr lang="el-GR" sz="2800" kern="1200" dirty="0">
            <a:latin typeface="Calibri" pitchFamily="34" charset="0"/>
          </a:endParaRPr>
        </a:p>
      </dsp:txBody>
      <dsp:txXfrm>
        <a:off x="3430" y="151093"/>
        <a:ext cx="2721520" cy="1632912"/>
      </dsp:txXfrm>
    </dsp:sp>
    <dsp:sp modelId="{ED57C5A6-015A-4A4B-BF57-7B45BEBDEB4A}">
      <dsp:nvSpPr>
        <dsp:cNvPr id="0" name=""/>
        <dsp:cNvSpPr/>
      </dsp:nvSpPr>
      <dsp:spPr>
        <a:xfrm>
          <a:off x="2997103" y="151093"/>
          <a:ext cx="2721520" cy="1632912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Εκλογικό Σύστημα</a:t>
          </a:r>
          <a:endParaRPr lang="el-GR" sz="2800" kern="1200" dirty="0">
            <a:latin typeface="Calibri" pitchFamily="34" charset="0"/>
          </a:endParaRPr>
        </a:p>
      </dsp:txBody>
      <dsp:txXfrm>
        <a:off x="2997103" y="151093"/>
        <a:ext cx="2721520" cy="1632912"/>
      </dsp:txXfrm>
    </dsp:sp>
    <dsp:sp modelId="{46FE3D05-3C6C-4EAE-B380-1F7D2A7A4D26}">
      <dsp:nvSpPr>
        <dsp:cNvPr id="0" name=""/>
        <dsp:cNvSpPr/>
      </dsp:nvSpPr>
      <dsp:spPr>
        <a:xfrm>
          <a:off x="5990776" y="151093"/>
          <a:ext cx="2721520" cy="1632912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Καταστατική </a:t>
          </a:r>
          <a:r>
            <a:rPr lang="el-GR" sz="2800" b="1" kern="1200" dirty="0" smtClean="0">
              <a:latin typeface="Calibri" pitchFamily="34" charset="0"/>
            </a:rPr>
            <a:t>θέση αιρετών </a:t>
          </a:r>
          <a:endParaRPr lang="el-GR" sz="2800" kern="1200" dirty="0">
            <a:latin typeface="Calibri" pitchFamily="34" charset="0"/>
          </a:endParaRPr>
        </a:p>
      </dsp:txBody>
      <dsp:txXfrm>
        <a:off x="5990776" y="151093"/>
        <a:ext cx="2721520" cy="1632912"/>
      </dsp:txXfrm>
    </dsp:sp>
    <dsp:sp modelId="{B8A8A123-B170-41AB-937D-96BEFE8837E8}">
      <dsp:nvSpPr>
        <dsp:cNvPr id="0" name=""/>
        <dsp:cNvSpPr/>
      </dsp:nvSpPr>
      <dsp:spPr>
        <a:xfrm>
          <a:off x="8984448" y="151093"/>
          <a:ext cx="2721520" cy="1632912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Προτεραιότητες για την Αλλαγή του Καλλικράτη</a:t>
          </a:r>
          <a:endParaRPr lang="el-GR" sz="2800" kern="1200" dirty="0">
            <a:latin typeface="Calibri" pitchFamily="34" charset="0"/>
          </a:endParaRPr>
        </a:p>
      </dsp:txBody>
      <dsp:txXfrm>
        <a:off x="8984448" y="151093"/>
        <a:ext cx="2721520" cy="1632912"/>
      </dsp:txXfrm>
    </dsp:sp>
    <dsp:sp modelId="{79A5373B-A19F-4221-9984-050A88D15920}">
      <dsp:nvSpPr>
        <dsp:cNvPr id="0" name=""/>
        <dsp:cNvSpPr/>
      </dsp:nvSpPr>
      <dsp:spPr>
        <a:xfrm>
          <a:off x="3430" y="2056157"/>
          <a:ext cx="2721520" cy="1632912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Ελεγκτικοί Μηχανισμοί </a:t>
          </a:r>
          <a:endParaRPr lang="el-GR" sz="2800" kern="1200" dirty="0">
            <a:latin typeface="Calibri" pitchFamily="34" charset="0"/>
          </a:endParaRPr>
        </a:p>
      </dsp:txBody>
      <dsp:txXfrm>
        <a:off x="3430" y="2056157"/>
        <a:ext cx="2721520" cy="1632912"/>
      </dsp:txXfrm>
    </dsp:sp>
    <dsp:sp modelId="{F76B5DE0-C34A-40D0-8DDD-7034C149965E}">
      <dsp:nvSpPr>
        <dsp:cNvPr id="0" name=""/>
        <dsp:cNvSpPr/>
      </dsp:nvSpPr>
      <dsp:spPr>
        <a:xfrm>
          <a:off x="2997103" y="2056157"/>
          <a:ext cx="2721520" cy="1632912"/>
        </a:xfrm>
        <a:prstGeom prst="rect">
          <a:avLst/>
        </a:prstGeom>
        <a:solidFill>
          <a:srgbClr val="000066"/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Τοπική Ανάπτυξη</a:t>
          </a:r>
          <a:endParaRPr lang="el-GR" sz="2800" kern="1200" dirty="0">
            <a:latin typeface="Calibri" pitchFamily="34" charset="0"/>
          </a:endParaRPr>
        </a:p>
      </dsp:txBody>
      <dsp:txXfrm>
        <a:off x="2997103" y="2056157"/>
        <a:ext cx="2721520" cy="1632912"/>
      </dsp:txXfrm>
    </dsp:sp>
    <dsp:sp modelId="{630B6782-B96B-4424-9F01-A0727DE6B619}">
      <dsp:nvSpPr>
        <dsp:cNvPr id="0" name=""/>
        <dsp:cNvSpPr/>
      </dsp:nvSpPr>
      <dsp:spPr>
        <a:xfrm>
          <a:off x="5990776" y="2056157"/>
          <a:ext cx="2721520" cy="1632912"/>
        </a:xfrm>
        <a:prstGeom prst="rect">
          <a:avLst/>
        </a:prstGeom>
        <a:solidFill>
          <a:srgbClr val="333300"/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Δημογραφικό </a:t>
          </a:r>
          <a:endParaRPr lang="el-GR" sz="2800" kern="1200" dirty="0">
            <a:latin typeface="Calibri" pitchFamily="34" charset="0"/>
          </a:endParaRPr>
        </a:p>
      </dsp:txBody>
      <dsp:txXfrm>
        <a:off x="5990776" y="2056157"/>
        <a:ext cx="2721520" cy="1632912"/>
      </dsp:txXfrm>
    </dsp:sp>
    <dsp:sp modelId="{D07159AD-6D97-4B21-BB1D-4234E180DD12}">
      <dsp:nvSpPr>
        <dsp:cNvPr id="0" name=""/>
        <dsp:cNvSpPr/>
      </dsp:nvSpPr>
      <dsp:spPr>
        <a:xfrm>
          <a:off x="8984448" y="2056157"/>
          <a:ext cx="2721520" cy="1632912"/>
        </a:xfrm>
        <a:prstGeom prst="rect">
          <a:avLst/>
        </a:prstGeom>
        <a:solidFill>
          <a:srgbClr val="660033"/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itchFamily="34" charset="0"/>
            </a:rPr>
            <a:t>Ασφάλεια </a:t>
          </a:r>
          <a:endParaRPr lang="el-GR" sz="2800" kern="1200" dirty="0">
            <a:latin typeface="Calibri" pitchFamily="34" charset="0"/>
          </a:endParaRPr>
        </a:p>
      </dsp:txBody>
      <dsp:txXfrm>
        <a:off x="8984448" y="2056157"/>
        <a:ext cx="2721520" cy="1632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23" y="1571222"/>
            <a:ext cx="10993718" cy="924221"/>
          </a:xfrm>
          <a:effectLst/>
        </p:spPr>
        <p:txBody>
          <a:bodyPr/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25" y="2495445"/>
            <a:ext cx="1099371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none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6BF3EF-075D-4741-B344-E66ECF4F8EBC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7395D3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F6173780-B608-4253-ADF8-A0D8F1B8C3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2FC826-710C-4091-9837-6F538A5C5FB2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orbel" pitchFamily="34" charset="0"/>
              </a:defRPr>
            </a:lvl1pPr>
          </a:lstStyle>
          <a:p>
            <a:pPr>
              <a:defRPr/>
            </a:pPr>
            <a:fld id="{2A554A94-74E3-4FC9-B371-805E951A2F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5B6173-D2B1-4DCC-B86A-DC114F39F4CB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orbel" pitchFamily="34" charset="0"/>
              </a:defRPr>
            </a:lvl1pPr>
          </a:lstStyle>
          <a:p>
            <a:pPr>
              <a:defRPr/>
            </a:pPr>
            <a:fld id="{A2EA73F6-6E58-4BC1-A5D0-F5DFFF3F86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B66D6A-91B2-452E-B86B-71EAB1816D35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7395D3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08FAC8D6-6D76-4CC9-8035-CE0115F2BA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39738" y="1438275"/>
            <a:ext cx="11309350" cy="11890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00654"/>
            <a:ext cx="11029616" cy="1013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89952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E3B07-D661-4DBE-AC8A-737626F35B4B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7395D3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1BE6EA39-093A-4740-BC63-3DA5493943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D8F0D7-CEF1-4E04-A4CB-7095A38D86B5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orbel" pitchFamily="34" charset="0"/>
              </a:defRPr>
            </a:lvl1pPr>
          </a:lstStyle>
          <a:p>
            <a:pPr>
              <a:defRPr/>
            </a:pPr>
            <a:fld id="{93C29878-1251-4684-9995-D3E48B9B1F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1F758DE-6547-4E71-B870-D7AB8903FB4F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9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orbel" pitchFamily="34" charset="0"/>
              </a:defRPr>
            </a:lvl1pPr>
          </a:lstStyle>
          <a:p>
            <a:pPr>
              <a:defRPr/>
            </a:pPr>
            <a:fld id="{38D29ACA-EB4B-47EA-BB06-164EE37E5B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F6CA21-12BE-4295-906D-5565C0302AC7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5" name="Footer Placeholder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orbel" pitchFamily="34" charset="0"/>
              </a:defRPr>
            </a:lvl1pPr>
          </a:lstStyle>
          <a:p>
            <a:pPr>
              <a:defRPr/>
            </a:pPr>
            <a:fld id="{CD47E9B2-3B05-4457-A431-D278EA9E76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6394DD-C496-4DA8-8E91-FEE7A2D3C1F7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Corbel" pitchFamily="34" charset="0"/>
              </a:defRPr>
            </a:lvl1pPr>
          </a:lstStyle>
          <a:p>
            <a:pPr>
              <a:defRPr/>
            </a:pPr>
            <a:fld id="{131FA40B-4600-4A11-935E-CECBC80A22F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>
            <a:extLst>
              <a:ext uri="{FF2B5EF4-FFF2-40B4-BE49-F238E27FC236}"/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2F6259-1F8D-45CF-932C-1D99CA29EC6E}" type="datetimeFigureOut">
              <a:rPr lang="el-GR"/>
              <a:pPr>
                <a:defRPr/>
              </a:pPr>
              <a:t>1/12/2017</a:t>
            </a:fld>
            <a:endParaRPr lang="el-GR"/>
          </a:p>
        </p:txBody>
      </p:sp>
      <p:sp>
        <p:nvSpPr>
          <p:cNvPr id="7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7395D3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0CA520A9-E92F-4AC5-BC75-565395024F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449388"/>
            <a:ext cx="11029950" cy="1074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2670175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2" descr="https://www.kedke.gr/el/templates/untitled/images/designer/afc770ce54bb7f9ff3738e5b220e175f_kedelog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826625" y="663575"/>
            <a:ext cx="16240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1025" y="696913"/>
            <a:ext cx="206851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2" descr="A picture containing object&#10;&#10;Description generated with high confidenc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4800" y="6115050"/>
            <a:ext cx="482123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477838" y="1870075"/>
            <a:ext cx="10993437" cy="9239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l-GR" sz="6000" b="1" dirty="0" smtClean="0">
                <a:latin typeface="Calibri" pitchFamily="34" charset="0"/>
              </a:rPr>
              <a:t>Η γνώμη σου έχει αξία!</a:t>
            </a:r>
          </a:p>
        </p:txBody>
      </p:sp>
      <p:sp>
        <p:nvSpPr>
          <p:cNvPr id="1433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554038" y="3481388"/>
            <a:ext cx="10993437" cy="238601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el-GR" sz="5400" b="1" dirty="0" smtClean="0">
                <a:solidFill>
                  <a:schemeClr val="bg1"/>
                </a:solidFill>
                <a:latin typeface="Calibri" pitchFamily="34" charset="0"/>
              </a:rPr>
              <a:t>Ερωτηματολόγιο ΚΕΔΕ</a:t>
            </a:r>
          </a:p>
          <a:p>
            <a:pPr algn="ctr" eaLnBrk="1" hangingPunct="1">
              <a:defRPr/>
            </a:pPr>
            <a:r>
              <a:rPr lang="el-GR" sz="4400" b="1" dirty="0" smtClean="0">
                <a:solidFill>
                  <a:schemeClr val="bg1"/>
                </a:solidFill>
                <a:latin typeface="Calibri" pitchFamily="34" charset="0"/>
              </a:rPr>
              <a:t>Ετήσιο Τακτικό Συνέδριο, </a:t>
            </a:r>
          </a:p>
          <a:p>
            <a:pPr algn="ctr" eaLnBrk="1" hangingPunct="1">
              <a:defRPr/>
            </a:pPr>
            <a:r>
              <a:rPr lang="el-GR" sz="4400" b="1" dirty="0" smtClean="0">
                <a:solidFill>
                  <a:schemeClr val="bg1"/>
                </a:solidFill>
                <a:latin typeface="Calibri" pitchFamily="34" charset="0"/>
              </a:rPr>
              <a:t>Ιωαννίνων 2017</a:t>
            </a:r>
            <a:endParaRPr lang="en-US" sz="4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4500" y="1447800"/>
            <a:ext cx="11290300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Calibri" pitchFamily="34" charset="0"/>
              </a:rPr>
              <a:t>4. Η κυβέρνηση έχει ανακοινώσει ότι θα προχωρήσει στην αλλαγή του Καλλικράτη. Ποιες θεωρείτε ότι πρέπει να είναι οι προτεραιότητες του νέου μοντέλου λειτουργίας της Αυτοδιοίκησης </a:t>
            </a:r>
            <a:endParaRPr lang="el-GR" dirty="0">
              <a:latin typeface="Calibri" pitchFamily="34" charset="0"/>
            </a:endParaRPr>
          </a:p>
        </p:txBody>
      </p:sp>
      <p:graphicFrame>
        <p:nvGraphicFramePr>
          <p:cNvPr id="8" name="15 - Γράφημα"/>
          <p:cNvGraphicFramePr>
            <a:graphicFrameLocks noGrp="1"/>
          </p:cNvGraphicFramePr>
          <p:nvPr>
            <p:ph idx="1"/>
          </p:nvPr>
        </p:nvGraphicFramePr>
        <p:xfrm>
          <a:off x="0" y="2400301"/>
          <a:ext cx="12192000" cy="429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09700"/>
            <a:ext cx="11290300" cy="1206500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latin typeface="Calibri" pitchFamily="34" charset="0"/>
              </a:rPr>
              <a:t>5. Η ενίσχυση της καταστατικής θέσης των αιρετών είναι αναγκαία προϋπόθεση για την ενίσχυση και ισχυροποίηση του θεσμικού ρόλου της Τοπικής Αυτοδιοίκησης. Με ποιους τρόπους θεωρείτε ότι αυτή μπορεί να επιτευχθεί </a:t>
            </a:r>
          </a:p>
        </p:txBody>
      </p:sp>
      <p:graphicFrame>
        <p:nvGraphicFramePr>
          <p:cNvPr id="4" name="16 - Γράφημα"/>
          <p:cNvGraphicFramePr>
            <a:graphicFrameLocks noGrp="1"/>
          </p:cNvGraphicFramePr>
          <p:nvPr>
            <p:ph idx="1"/>
          </p:nvPr>
        </p:nvGraphicFramePr>
        <p:xfrm>
          <a:off x="0" y="2552701"/>
          <a:ext cx="12192000" cy="430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9900" y="1500654"/>
            <a:ext cx="11290300" cy="109014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Calibri" pitchFamily="34" charset="0"/>
              </a:rPr>
              <a:t>6. Η ενίσχυση της διαφάνειας στη λειτουργία των Δήμων πιστεύετε ότι μπορεί να επιτευχθεί καλύτερα </a:t>
            </a:r>
          </a:p>
        </p:txBody>
      </p:sp>
      <p:graphicFrame>
        <p:nvGraphicFramePr>
          <p:cNvPr id="4" name="17 - Γράφημα"/>
          <p:cNvGraphicFramePr>
            <a:graphicFrameLocks noGrp="1"/>
          </p:cNvGraphicFramePr>
          <p:nvPr>
            <p:ph idx="1"/>
          </p:nvPr>
        </p:nvGraphicFramePr>
        <p:xfrm>
          <a:off x="0" y="26892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1800" y="1409700"/>
            <a:ext cx="11315700" cy="1181100"/>
          </a:xfrm>
        </p:spPr>
        <p:txBody>
          <a:bodyPr>
            <a:noAutofit/>
          </a:bodyPr>
          <a:lstStyle/>
          <a:p>
            <a:pPr algn="ctr"/>
            <a:r>
              <a:rPr lang="el-GR" sz="2400" dirty="0" smtClean="0">
                <a:latin typeface="Calibri" pitchFamily="34" charset="0"/>
              </a:rPr>
              <a:t>7. Η ενίσχυση της τοπικής ανάπτυξης και απασχόλησης αποτελεί προτεραιότητα για τους Δήμους και προϋπόθεση για την αναπτυξιακή αναγέννηση της χώρας. Με ποιους τρόπους πιστεύετε ότι μπορεί να επιτευχθεί ο στόχος αυτός </a:t>
            </a:r>
          </a:p>
        </p:txBody>
      </p:sp>
      <p:graphicFrame>
        <p:nvGraphicFramePr>
          <p:cNvPr id="4" name="18 - Γράφημα"/>
          <p:cNvGraphicFramePr>
            <a:graphicFrameLocks noGrp="1"/>
          </p:cNvGraphicFramePr>
          <p:nvPr>
            <p:ph idx="1"/>
          </p:nvPr>
        </p:nvGraphicFramePr>
        <p:xfrm>
          <a:off x="0" y="2247900"/>
          <a:ext cx="121920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1800" y="1257300"/>
            <a:ext cx="11341100" cy="1257300"/>
          </a:xfrm>
        </p:spPr>
        <p:txBody>
          <a:bodyPr>
            <a:noAutofit/>
          </a:bodyPr>
          <a:lstStyle/>
          <a:p>
            <a:pPr algn="ctr"/>
            <a:r>
              <a:rPr lang="el-GR" dirty="0" smtClean="0">
                <a:latin typeface="Calibri" pitchFamily="34" charset="0"/>
              </a:rPr>
              <a:t>8. Η υιοθέτηση μιας σύγχρονης πολιτικής για το ανθρώπινο δυναμικό της Τοπικής Αυτοδιοίκησης θα πρέπει να δίνει ιδιαίτερη βαρύτητα </a:t>
            </a:r>
          </a:p>
        </p:txBody>
      </p:sp>
      <p:graphicFrame>
        <p:nvGraphicFramePr>
          <p:cNvPr id="4" name="19 - Γράφημα"/>
          <p:cNvGraphicFramePr>
            <a:graphicFrameLocks noGrp="1"/>
          </p:cNvGraphicFramePr>
          <p:nvPr>
            <p:ph idx="1"/>
          </p:nvPr>
        </p:nvGraphicFramePr>
        <p:xfrm>
          <a:off x="0" y="2451101"/>
          <a:ext cx="12192000" cy="424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4500" y="1409700"/>
            <a:ext cx="11303000" cy="1206500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latin typeface="Calibri" pitchFamily="34" charset="0"/>
              </a:rPr>
              <a:t>9. Η Ελλάδα αντιμετωπίζει δημογραφικό πρόβλημα. Η Τοπική Αυτοδιοίκηση μπορεί να συμβάλει στην υιοθέτηση πολιτικών για την αντιμετώπιση του προβλήματος. Ποια από τα παρακάτω μέτρα θεωρείτε ότι μπορούν να συμβάλλουν προς την κατεύθυνση αυτή </a:t>
            </a:r>
          </a:p>
        </p:txBody>
      </p:sp>
      <p:graphicFrame>
        <p:nvGraphicFramePr>
          <p:cNvPr id="4" name="20 - Γράφημα"/>
          <p:cNvGraphicFramePr>
            <a:graphicFrameLocks noGrp="1"/>
          </p:cNvGraphicFramePr>
          <p:nvPr>
            <p:ph idx="1"/>
          </p:nvPr>
        </p:nvGraphicFramePr>
        <p:xfrm>
          <a:off x="0" y="26892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4500" y="1422400"/>
            <a:ext cx="11290300" cy="1193800"/>
          </a:xfrm>
        </p:spPr>
        <p:txBody>
          <a:bodyPr>
            <a:noAutofit/>
          </a:bodyPr>
          <a:lstStyle/>
          <a:p>
            <a:pPr algn="ctr"/>
            <a:r>
              <a:rPr lang="el-GR" sz="2400" dirty="0" smtClean="0">
                <a:latin typeface="Calibri" pitchFamily="34" charset="0"/>
              </a:rPr>
              <a:t>10. Το ζήτημα της ασφάλειας αναδεικνύεται σε ένα από τα σημαντικότερα που απασχολούν τις τοπικές μας κοινωνίες. Με ποιους τρόπους πιστεύετε ότι μπορεί να αντιμετωπιστεί το πρόβλημα αυτό; </a:t>
            </a:r>
          </a:p>
        </p:txBody>
      </p:sp>
      <p:graphicFrame>
        <p:nvGraphicFramePr>
          <p:cNvPr id="4" name="21 - Γράφημα"/>
          <p:cNvGraphicFramePr>
            <a:graphicFrameLocks noGrp="1"/>
          </p:cNvGraphicFramePr>
          <p:nvPr>
            <p:ph idx="1"/>
          </p:nvPr>
        </p:nvGraphicFramePr>
        <p:xfrm>
          <a:off x="0" y="26892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>
                <a:latin typeface="Calibri" pitchFamily="34" charset="0"/>
              </a:rPr>
              <a:t>Ποια είναι η σχέση σας με την Αυτοδιοίκηση; </a:t>
            </a:r>
            <a:endParaRPr lang="el-GR" sz="3200" dirty="0">
              <a:latin typeface="Calibri" pitchFamily="34" charset="0"/>
            </a:endParaRPr>
          </a:p>
        </p:txBody>
      </p:sp>
      <p:graphicFrame>
        <p:nvGraphicFramePr>
          <p:cNvPr id="4" name="22 - Γράφημα"/>
          <p:cNvGraphicFramePr>
            <a:graphicFrameLocks noGrp="1"/>
          </p:cNvGraphicFramePr>
          <p:nvPr>
            <p:ph idx="1"/>
          </p:nvPr>
        </p:nvGraphicFramePr>
        <p:xfrm>
          <a:off x="0" y="2590800"/>
          <a:ext cx="12192000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libri" pitchFamily="34" charset="0"/>
              </a:rPr>
              <a:t>Ποιο είναι το φύλο σας; </a:t>
            </a:r>
            <a:endParaRPr lang="el-GR" sz="3600" dirty="0">
              <a:latin typeface="Calibri" pitchFamily="34" charset="0"/>
            </a:endParaRPr>
          </a:p>
        </p:txBody>
      </p:sp>
      <p:graphicFrame>
        <p:nvGraphicFramePr>
          <p:cNvPr id="4" name="24 - Γράφημα"/>
          <p:cNvGraphicFramePr>
            <a:graphicFrameLocks noGrp="1"/>
          </p:cNvGraphicFramePr>
          <p:nvPr>
            <p:ph idx="1"/>
          </p:nvPr>
        </p:nvGraphicFramePr>
        <p:xfrm>
          <a:off x="581025" y="2540000"/>
          <a:ext cx="11029950" cy="431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libri" pitchFamily="34" charset="0"/>
              </a:rPr>
              <a:t>Ποια είναι η ηλικία σας; </a:t>
            </a:r>
            <a:endParaRPr lang="el-GR" sz="3600" dirty="0">
              <a:latin typeface="Calibri" pitchFamily="34" charset="0"/>
            </a:endParaRPr>
          </a:p>
        </p:txBody>
      </p:sp>
      <p:graphicFrame>
        <p:nvGraphicFramePr>
          <p:cNvPr id="6" name="25 - Γράφημα"/>
          <p:cNvGraphicFramePr>
            <a:graphicFrameLocks noGrp="1"/>
          </p:cNvGraphicFramePr>
          <p:nvPr>
            <p:ph idx="1"/>
          </p:nvPr>
        </p:nvGraphicFramePr>
        <p:xfrm>
          <a:off x="0" y="2209800"/>
          <a:ext cx="12192000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81025" y="2232024"/>
          <a:ext cx="11029950" cy="385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Calibri" pitchFamily="34" charset="0"/>
              </a:rPr>
              <a:t> Ποια είναι η απασχόληση σας; </a:t>
            </a:r>
            <a:endParaRPr lang="el-GR" sz="3600" dirty="0">
              <a:latin typeface="Calibri" pitchFamily="34" charset="0"/>
            </a:endParaRPr>
          </a:p>
        </p:txBody>
      </p:sp>
      <p:graphicFrame>
        <p:nvGraphicFramePr>
          <p:cNvPr id="6" name="27 - Γράφημα"/>
          <p:cNvGraphicFramePr>
            <a:graphicFrameLocks noGrp="1"/>
          </p:cNvGraphicFramePr>
          <p:nvPr>
            <p:ph idx="1"/>
          </p:nvPr>
        </p:nvGraphicFramePr>
        <p:xfrm>
          <a:off x="0" y="24860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1192" y="1500654"/>
            <a:ext cx="11140908" cy="1013800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latin typeface="Calibri" pitchFamily="34" charset="0"/>
              </a:rPr>
              <a:t> Ποιο είναι το ανώτερο επίπεδο εκπαίδευσης, το οποίο έχετε ολοκληρώσει;</a:t>
            </a:r>
            <a:endParaRPr lang="el-GR" sz="3200" dirty="0">
              <a:latin typeface="Calibri" pitchFamily="34" charset="0"/>
            </a:endParaRPr>
          </a:p>
        </p:txBody>
      </p:sp>
      <p:graphicFrame>
        <p:nvGraphicFramePr>
          <p:cNvPr id="4" name="28 - Γράφημα"/>
          <p:cNvGraphicFramePr>
            <a:graphicFrameLocks noGrp="1"/>
          </p:cNvGraphicFramePr>
          <p:nvPr>
            <p:ph idx="1"/>
          </p:nvPr>
        </p:nvGraphicFramePr>
        <p:xfrm>
          <a:off x="0" y="26892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Calibri" pitchFamily="34" charset="0"/>
              </a:rPr>
              <a:t>Σε ποια περιφέρεια κατοικείτε;</a:t>
            </a:r>
            <a:endParaRPr lang="el-GR" sz="4000" dirty="0">
              <a:latin typeface="Calibri" pitchFamily="34" charset="0"/>
            </a:endParaRPr>
          </a:p>
        </p:txBody>
      </p:sp>
      <p:graphicFrame>
        <p:nvGraphicFramePr>
          <p:cNvPr id="4" name="29 - Γράφημα"/>
          <p:cNvGraphicFramePr>
            <a:graphicFrameLocks noGrp="1"/>
          </p:cNvGraphicFramePr>
          <p:nvPr>
            <p:ph idx="1"/>
          </p:nvPr>
        </p:nvGraphicFramePr>
        <p:xfrm>
          <a:off x="0" y="2489200"/>
          <a:ext cx="1219200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600200"/>
            <a:ext cx="11029950" cy="11049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l-GR" sz="3600" b="1" dirty="0" smtClean="0">
                <a:latin typeface="Calibri" pitchFamily="34" charset="0"/>
              </a:rPr>
              <a:t>Μεθοδολογικό «Εργαλείο» </a:t>
            </a:r>
            <a:br>
              <a:rPr lang="el-GR" sz="3600" b="1" dirty="0" smtClean="0">
                <a:latin typeface="Calibri" pitchFamily="34" charset="0"/>
              </a:rPr>
            </a:br>
            <a:r>
              <a:rPr lang="el-GR" sz="3600" b="1" dirty="0" smtClean="0">
                <a:latin typeface="Calibri" pitchFamily="34" charset="0"/>
              </a:rPr>
              <a:t>&amp; όχι επιστημονική δημοσκόπηση</a:t>
            </a:r>
          </a:p>
        </p:txBody>
      </p:sp>
      <p:sp>
        <p:nvSpPr>
          <p:cNvPr id="3686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81025" y="3213100"/>
            <a:ext cx="11029950" cy="31543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l-GR" altLang="el-GR" sz="4400" b="1" dirty="0" smtClean="0">
                <a:solidFill>
                  <a:srgbClr val="FF0000"/>
                </a:solidFill>
              </a:rPr>
              <a:t>Ένα βήμα μπροστά,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l-GR" altLang="el-GR" sz="3600" b="1" dirty="0" smtClean="0">
                <a:solidFill>
                  <a:srgbClr val="FF0000"/>
                </a:solidFill>
              </a:rPr>
              <a:t>στην αμφίδρομη επικοινωνία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l-GR" altLang="el-GR" sz="3600" b="1" dirty="0" smtClean="0">
                <a:solidFill>
                  <a:srgbClr val="FF0000"/>
                </a:solidFill>
              </a:rPr>
              <a:t>Κ.Ε.Δ.Ε. και αιρετών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31.png" descr="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12014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717800" y="393699"/>
            <a:ext cx="66294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Corbel" pitchFamily="34" charset="0"/>
              </a:rPr>
              <a:t> </a:t>
            </a:r>
          </a:p>
          <a:p>
            <a:pPr algn="ctr"/>
            <a:r>
              <a:rPr lang="el-GR" sz="4400" b="1" dirty="0">
                <a:solidFill>
                  <a:srgbClr val="C00000"/>
                </a:solidFill>
                <a:latin typeface="Calibri" pitchFamily="34" charset="0"/>
              </a:rPr>
              <a:t>Σύνολο απαντήσεων: 2087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1549400"/>
            <a:ext cx="11029950" cy="8890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l-GR" sz="6000" b="1" dirty="0" smtClean="0">
                <a:latin typeface="Calibri" pitchFamily="34" charset="0"/>
              </a:rPr>
              <a:t>10 βασικά ερωτήματα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424022"/>
              </p:ext>
            </p:extLst>
          </p:nvPr>
        </p:nvGraphicFramePr>
        <p:xfrm>
          <a:off x="254000" y="2603500"/>
          <a:ext cx="117094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500188"/>
            <a:ext cx="11029950" cy="101441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l-GR" sz="6000" b="1" dirty="0" smtClean="0">
                <a:latin typeface="Calibri" pitchFamily="34" charset="0"/>
              </a:rPr>
              <a:t>Βασικά συμπεράσματα</a:t>
            </a:r>
            <a:r>
              <a:rPr lang="en-US" sz="6000" b="1" dirty="0" smtClean="0">
                <a:latin typeface="Calibri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(1)</a:t>
            </a:r>
            <a:r>
              <a:rPr lang="el-GR" sz="6000" b="1" dirty="0" smtClean="0">
                <a:latin typeface="Calibri" pitchFamily="34" charset="0"/>
              </a:rPr>
              <a:t>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79400" y="2590800"/>
          <a:ext cx="11747499" cy="3929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500188"/>
            <a:ext cx="11029950" cy="88741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l-GR" sz="6000" b="1" dirty="0" smtClean="0">
                <a:latin typeface="Calibri" pitchFamily="34" charset="0"/>
              </a:rPr>
              <a:t>Βασικά συμπεράσματα </a:t>
            </a:r>
            <a:r>
              <a:rPr lang="en-US" sz="3200" b="1" dirty="0" smtClean="0">
                <a:latin typeface="Calibri" pitchFamily="34" charset="0"/>
              </a:rPr>
              <a:t>(2)</a:t>
            </a:r>
            <a:endParaRPr lang="el-GR" sz="6000" b="1" dirty="0" smtClean="0"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92100" y="2628900"/>
          <a:ext cx="11620499" cy="373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2600" y="1447800"/>
            <a:ext cx="11226800" cy="1181100"/>
          </a:xfrm>
        </p:spPr>
        <p:txBody>
          <a:bodyPr>
            <a:noAutofit/>
          </a:bodyPr>
          <a:lstStyle/>
          <a:p>
            <a:pPr algn="ctr"/>
            <a:r>
              <a:rPr lang="el-GR" sz="2000" b="1" dirty="0" smtClean="0">
                <a:latin typeface="Calibri" pitchFamily="34" charset="0"/>
              </a:rPr>
              <a:t>1. Η Αυτοδιοίκηση Α’ Βαθμού τα τελευταία χρόνια έχει υποστεί τεράστιες περικοπές πόρων. Η αύξηση της χρηματοδότησης των Δήμων είναι επιβεβλημένη, για να μπορούν να ανταποκριθούν στις στοιχειώδεις λειτουργικές τους ανάγκες. </a:t>
            </a:r>
            <a:r>
              <a:rPr lang="el-GR" sz="2000" b="1" dirty="0" err="1" smtClean="0">
                <a:latin typeface="Calibri" pitchFamily="34" charset="0"/>
              </a:rPr>
              <a:t>Mε</a:t>
            </a:r>
            <a:r>
              <a:rPr lang="el-GR" sz="2000" b="1" dirty="0" smtClean="0">
                <a:latin typeface="Calibri" pitchFamily="34" charset="0"/>
              </a:rPr>
              <a:t> ποιες από τις παρακάτω προτάσεις της Κ.Ε.Δ.Ε. συμφωνείς </a:t>
            </a:r>
            <a:endParaRPr lang="el-GR" sz="2000" b="1" dirty="0">
              <a:latin typeface="Calibri" pitchFamily="34" charset="0"/>
            </a:endParaRPr>
          </a:p>
        </p:txBody>
      </p:sp>
      <p:graphicFrame>
        <p:nvGraphicFramePr>
          <p:cNvPr id="5" name="3 - Γράφημα"/>
          <p:cNvGraphicFramePr>
            <a:graphicFrameLocks noGrp="1"/>
          </p:cNvGraphicFramePr>
          <p:nvPr>
            <p:ph idx="1"/>
          </p:nvPr>
        </p:nvGraphicFramePr>
        <p:xfrm>
          <a:off x="-203200" y="2536825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9900" y="1409700"/>
            <a:ext cx="11264900" cy="1219200"/>
          </a:xfrm>
        </p:spPr>
        <p:txBody>
          <a:bodyPr>
            <a:noAutofit/>
          </a:bodyPr>
          <a:lstStyle/>
          <a:p>
            <a:pPr algn="ctr"/>
            <a:r>
              <a:rPr lang="el-GR" sz="2200" b="1" dirty="0" smtClean="0">
                <a:latin typeface="Calibri" pitchFamily="34" charset="0"/>
              </a:rPr>
              <a:t>2. Το Δ.Σ. της Κ.Ε.Δ.Ε. αποφάσισε κατά πλειοψηφία να προτείνει στους Δήμους να μην εφαρμόσουν όσα προβλέπει η Πράξη Νομοθετικού Περιεχομένου του 2015 και να μην καταθέσουν στην Τράπεζα της Ελλάδος τα ταμειακά διαθέσιμα τους. Με τη θέση αυτή: 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26892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5300" y="1435100"/>
            <a:ext cx="11188700" cy="1155700"/>
          </a:xfrm>
        </p:spPr>
        <p:txBody>
          <a:bodyPr>
            <a:noAutofit/>
          </a:bodyPr>
          <a:lstStyle/>
          <a:p>
            <a:pPr algn="ctr"/>
            <a:r>
              <a:rPr lang="el-GR" sz="2200" b="1" dirty="0" smtClean="0">
                <a:latin typeface="Calibri" pitchFamily="34" charset="0"/>
              </a:rPr>
              <a:t>3. Η κυβέρνηση έχει ανακοινώσει ότι σκοπεύει να προχωρήσει στην υιοθέτηση της απλής αναλογικής από τις </a:t>
            </a:r>
            <a:r>
              <a:rPr lang="el-GR" sz="2200" b="1" dirty="0" err="1" smtClean="0">
                <a:latin typeface="Calibri" pitchFamily="34" charset="0"/>
              </a:rPr>
              <a:t>αυτοδιοικητικές</a:t>
            </a:r>
            <a:r>
              <a:rPr lang="el-GR" sz="2200" b="1" dirty="0" smtClean="0">
                <a:latin typeface="Calibri" pitchFamily="34" charset="0"/>
              </a:rPr>
              <a:t> εκλογές του 2019. Με ποια από τις παρακάτω απόψεις συμφωνείς; </a:t>
            </a:r>
          </a:p>
        </p:txBody>
      </p:sp>
      <p:graphicFrame>
        <p:nvGraphicFramePr>
          <p:cNvPr id="4" name="8 - Γράφημα"/>
          <p:cNvGraphicFramePr>
            <a:graphicFrameLocks noGrp="1"/>
          </p:cNvGraphicFramePr>
          <p:nvPr>
            <p:ph idx="1"/>
          </p:nvPr>
        </p:nvGraphicFramePr>
        <p:xfrm>
          <a:off x="0" y="2689224"/>
          <a:ext cx="12192000" cy="416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285</TotalTime>
  <Words>572</Words>
  <Application>Microsoft Office PowerPoint</Application>
  <PresentationFormat>Widescreen</PresentationFormat>
  <Paragraphs>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Corbel</vt:lpstr>
      <vt:lpstr>Gill Sans MT</vt:lpstr>
      <vt:lpstr>Wingdings 2</vt:lpstr>
      <vt:lpstr>Dividend</vt:lpstr>
      <vt:lpstr>Η γνώμη σου έχει αξία!</vt:lpstr>
      <vt:lpstr>PowerPoint Presentation</vt:lpstr>
      <vt:lpstr>PowerPoint Presentation</vt:lpstr>
      <vt:lpstr>10 βασικά ερωτήματα </vt:lpstr>
      <vt:lpstr>Βασικά συμπεράσματα (1) </vt:lpstr>
      <vt:lpstr>Βασικά συμπεράσματα (2)</vt:lpstr>
      <vt:lpstr>1. Η Αυτοδιοίκηση Α’ Βαθμού τα τελευταία χρόνια έχει υποστεί τεράστιες περικοπές πόρων. Η αύξηση της χρηματοδότησης των Δήμων είναι επιβεβλημένη, για να μπορούν να ανταποκριθούν στις στοιχειώδεις λειτουργικές τους ανάγκες. Mε ποιες από τις παρακάτω προτάσεις της Κ.Ε.Δ.Ε. συμφωνείς </vt:lpstr>
      <vt:lpstr>2. Το Δ.Σ. της Κ.Ε.Δ.Ε. αποφάσισε κατά πλειοψηφία να προτείνει στους Δήμους να μην εφαρμόσουν όσα προβλέπει η Πράξη Νομοθετικού Περιεχομένου του 2015 και να μην καταθέσουν στην Τράπεζα της Ελλάδος τα ταμειακά διαθέσιμα τους. Με τη θέση αυτή: </vt:lpstr>
      <vt:lpstr>3. Η κυβέρνηση έχει ανακοινώσει ότι σκοπεύει να προχωρήσει στην υιοθέτηση της απλής αναλογικής από τις αυτοδιοικητικές εκλογές του 2019. Με ποια από τις παρακάτω απόψεις συμφωνείς; </vt:lpstr>
      <vt:lpstr>4. Η κυβέρνηση έχει ανακοινώσει ότι θα προχωρήσει στην αλλαγή του Καλλικράτη. Ποιες θεωρείτε ότι πρέπει να είναι οι προτεραιότητες του νέου μοντέλου λειτουργίας της Αυτοδιοίκησης </vt:lpstr>
      <vt:lpstr>5. Η ενίσχυση της καταστατικής θέσης των αιρετών είναι αναγκαία προϋπόθεση για την ενίσχυση και ισχυροποίηση του θεσμικού ρόλου της Τοπικής Αυτοδιοίκησης. Με ποιους τρόπους θεωρείτε ότι αυτή μπορεί να επιτευχθεί </vt:lpstr>
      <vt:lpstr>6. Η ενίσχυση της διαφάνειας στη λειτουργία των Δήμων πιστεύετε ότι μπορεί να επιτευχθεί καλύτερα </vt:lpstr>
      <vt:lpstr>7. Η ενίσχυση της τοπικής ανάπτυξης και απασχόλησης αποτελεί προτεραιότητα για τους Δήμους και προϋπόθεση για την αναπτυξιακή αναγέννηση της χώρας. Με ποιους τρόπους πιστεύετε ότι μπορεί να επιτευχθεί ο στόχος αυτός </vt:lpstr>
      <vt:lpstr>8. Η υιοθέτηση μιας σύγχρονης πολιτικής για το ανθρώπινο δυναμικό της Τοπικής Αυτοδιοίκησης θα πρέπει να δίνει ιδιαίτερη βαρύτητα </vt:lpstr>
      <vt:lpstr>9. Η Ελλάδα αντιμετωπίζει δημογραφικό πρόβλημα. Η Τοπική Αυτοδιοίκηση μπορεί να συμβάλει στην υιοθέτηση πολιτικών για την αντιμετώπιση του προβλήματος. Ποια από τα παρακάτω μέτρα θεωρείτε ότι μπορούν να συμβάλλουν προς την κατεύθυνση αυτή </vt:lpstr>
      <vt:lpstr>10. Το ζήτημα της ασφάλειας αναδεικνύεται σε ένα από τα σημαντικότερα που απασχολούν τις τοπικές μας κοινωνίες. Με ποιους τρόπους πιστεύετε ότι μπορεί να αντιμετωπιστεί το πρόβλημα αυτό; </vt:lpstr>
      <vt:lpstr>Ποια είναι η σχέση σας με την Αυτοδιοίκηση; </vt:lpstr>
      <vt:lpstr>Ποιο είναι το φύλο σας; </vt:lpstr>
      <vt:lpstr>Ποια είναι η ηλικία σας; </vt:lpstr>
      <vt:lpstr> Ποια είναι η απασχόληση σας; </vt:lpstr>
      <vt:lpstr> Ποιο είναι το ανώτερο επίπεδο εκπαίδευσης, το οποίο έχετε ολοκληρώσει;</vt:lpstr>
      <vt:lpstr>Σε ποια περιφέρεια κατοικείτε;</vt:lpstr>
      <vt:lpstr>Μεθοδολογικό «Εργαλείο»  &amp; όχι επιστημονική δημοσκόπηση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Antoniou</dc:creator>
  <cp:lastModifiedBy>Χρήστης των Windows</cp:lastModifiedBy>
  <cp:revision>62</cp:revision>
  <dcterms:created xsi:type="dcterms:W3CDTF">2017-11-24T16:02:45Z</dcterms:created>
  <dcterms:modified xsi:type="dcterms:W3CDTF">2017-12-01T11:38:22Z</dcterms:modified>
</cp:coreProperties>
</file>